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700" r:id="rId2"/>
  </p:sldMasterIdLst>
  <p:notesMasterIdLst>
    <p:notesMasterId r:id="rId27"/>
  </p:notesMasterIdLst>
  <p:handoutMasterIdLst>
    <p:handoutMasterId r:id="rId28"/>
  </p:handoutMasterIdLst>
  <p:sldIdLst>
    <p:sldId id="2489" r:id="rId3"/>
    <p:sldId id="905" r:id="rId4"/>
    <p:sldId id="907" r:id="rId5"/>
    <p:sldId id="968" r:id="rId6"/>
    <p:sldId id="1082" r:id="rId7"/>
    <p:sldId id="1053" r:id="rId8"/>
    <p:sldId id="2418" r:id="rId9"/>
    <p:sldId id="2488" r:id="rId10"/>
    <p:sldId id="535" r:id="rId11"/>
    <p:sldId id="1567" r:id="rId12"/>
    <p:sldId id="2420" r:id="rId13"/>
    <p:sldId id="1481" r:id="rId14"/>
    <p:sldId id="1362" r:id="rId15"/>
    <p:sldId id="1582" r:id="rId16"/>
    <p:sldId id="1566" r:id="rId17"/>
    <p:sldId id="541" r:id="rId18"/>
    <p:sldId id="551" r:id="rId19"/>
    <p:sldId id="1568" r:id="rId20"/>
    <p:sldId id="1569" r:id="rId21"/>
    <p:sldId id="565" r:id="rId22"/>
    <p:sldId id="1452" r:id="rId23"/>
    <p:sldId id="569" r:id="rId24"/>
    <p:sldId id="1364" r:id="rId25"/>
    <p:sldId id="9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ntroduction to ISI and Envision" id="{F21AC8CD-B94B-D845-9FC3-A13327F03211}">
          <p14:sldIdLst>
            <p14:sldId id="2489"/>
            <p14:sldId id="905"/>
            <p14:sldId id="907"/>
            <p14:sldId id="968"/>
            <p14:sldId id="1082"/>
            <p14:sldId id="1053"/>
            <p14:sldId id="2418"/>
            <p14:sldId id="2488"/>
          </p14:sldIdLst>
        </p14:section>
        <p14:section name="Section 2: Sustainability and the Role of Envision" id="{A0916E25-6F13-994B-8A85-8B552B7911A4}">
          <p14:sldIdLst>
            <p14:sldId id="535"/>
            <p14:sldId id="1567"/>
            <p14:sldId id="2420"/>
            <p14:sldId id="1481"/>
            <p14:sldId id="1362"/>
            <p14:sldId id="1582"/>
            <p14:sldId id="1566"/>
            <p14:sldId id="541"/>
            <p14:sldId id="551"/>
            <p14:sldId id="1568"/>
            <p14:sldId id="1569"/>
            <p14:sldId id="565"/>
            <p14:sldId id="1452"/>
            <p14:sldId id="569"/>
            <p14:sldId id="1364"/>
            <p14:sldId id="9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3765">
          <p15:clr>
            <a:srgbClr val="A4A3A4"/>
          </p15:clr>
        </p15:guide>
        <p15:guide id="4" orient="horz" pos="4318">
          <p15:clr>
            <a:srgbClr val="A4A3A4"/>
          </p15:clr>
        </p15:guide>
        <p15:guide id="5" pos="325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Geiger" initials="LG" lastIdx="61" clrIdx="0"/>
  <p:cmAuthor id="2" name="Anthony Kane" initials="AK" lastIdx="62" clrIdx="1"/>
  <p:cmAuthor id="3" name="Melissa Peneycad" initials="MP" lastIdx="2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5205"/>
    <a:srgbClr val="0088C2"/>
    <a:srgbClr val="509E2F"/>
    <a:srgbClr val="816040"/>
    <a:srgbClr val="776E64"/>
    <a:srgbClr val="6D6358"/>
    <a:srgbClr val="0095C8"/>
    <a:srgbClr val="1F497D"/>
    <a:srgbClr val="236192"/>
    <a:srgbClr val="F69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4"/>
    <p:restoredTop sz="67244" autoAdjust="0"/>
  </p:normalViewPr>
  <p:slideViewPr>
    <p:cSldViewPr snapToGrid="0" snapToObjects="1">
      <p:cViewPr varScale="1">
        <p:scale>
          <a:sx n="86" d="100"/>
          <a:sy n="86" d="100"/>
        </p:scale>
        <p:origin x="3440" y="184"/>
      </p:cViewPr>
      <p:guideLst>
        <p:guide orient="horz" pos="2160"/>
        <p:guide pos="2880"/>
        <p:guide orient="horz" pos="3765"/>
        <p:guide orient="horz" pos="4318"/>
        <p:guide pos="325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15" d="100"/>
          <a:sy n="115" d="100"/>
        </p:scale>
        <p:origin x="367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B2AC8-DAD8-FA47-97D5-080FEAF7553C}" type="doc">
      <dgm:prSet loTypeId="urn:microsoft.com/office/officeart/2005/8/layout/pyramid3" loCatId="" qsTypeId="urn:microsoft.com/office/officeart/2005/8/quickstyle/simple1" qsCatId="simple" csTypeId="urn:microsoft.com/office/officeart/2005/8/colors/accent6_3" csCatId="accent6" phldr="1"/>
      <dgm:spPr/>
    </dgm:pt>
    <dgm:pt modelId="{0D3C7F0D-8DF6-D64A-85A7-A69EE8B6EF57}">
      <dgm:prSet phldrT="[Text]" custT="1"/>
      <dgm:spPr/>
      <dgm:t>
        <a:bodyPr/>
        <a:lstStyle/>
        <a:p>
          <a:r>
            <a:rPr lang="en-US" sz="1800" dirty="0"/>
            <a:t>Avoidance</a:t>
          </a:r>
        </a:p>
      </dgm:t>
    </dgm:pt>
    <dgm:pt modelId="{9F366607-E945-8249-B7A9-16434F5ED206}" type="parTrans" cxnId="{BED3B388-E93D-DD4A-8278-5DA2C46804AA}">
      <dgm:prSet/>
      <dgm:spPr/>
      <dgm:t>
        <a:bodyPr/>
        <a:lstStyle/>
        <a:p>
          <a:endParaRPr lang="en-US" sz="1050"/>
        </a:p>
      </dgm:t>
    </dgm:pt>
    <dgm:pt modelId="{46883FC4-4B2D-5445-B138-0647FB6BDB06}" type="sibTrans" cxnId="{BED3B388-E93D-DD4A-8278-5DA2C46804AA}">
      <dgm:prSet/>
      <dgm:spPr/>
      <dgm:t>
        <a:bodyPr/>
        <a:lstStyle/>
        <a:p>
          <a:endParaRPr lang="en-US" sz="1050"/>
        </a:p>
      </dgm:t>
    </dgm:pt>
    <dgm:pt modelId="{B6D763F8-EAF4-704F-A9C4-672726198DF6}">
      <dgm:prSet custT="1"/>
      <dgm:spPr/>
      <dgm:t>
        <a:bodyPr/>
        <a:lstStyle/>
        <a:p>
          <a:r>
            <a:rPr lang="en-US" sz="1800" dirty="0"/>
            <a:t>Minimization</a:t>
          </a:r>
        </a:p>
      </dgm:t>
    </dgm:pt>
    <dgm:pt modelId="{67A8FA16-DC89-0243-A28A-40DF8E57F98E}" type="parTrans" cxnId="{5F4FD8E3-CBA1-2C4E-BE60-E7B148434AE6}">
      <dgm:prSet/>
      <dgm:spPr/>
      <dgm:t>
        <a:bodyPr/>
        <a:lstStyle/>
        <a:p>
          <a:endParaRPr lang="en-US" sz="1050"/>
        </a:p>
      </dgm:t>
    </dgm:pt>
    <dgm:pt modelId="{048CC4EB-A756-094F-9410-995AB9111DAB}" type="sibTrans" cxnId="{5F4FD8E3-CBA1-2C4E-BE60-E7B148434AE6}">
      <dgm:prSet/>
      <dgm:spPr/>
      <dgm:t>
        <a:bodyPr/>
        <a:lstStyle/>
        <a:p>
          <a:endParaRPr lang="en-US" sz="1050"/>
        </a:p>
      </dgm:t>
    </dgm:pt>
    <dgm:pt modelId="{55CB8EE8-DA60-4C47-8E6C-87EE5727462A}">
      <dgm:prSet custT="1"/>
      <dgm:spPr/>
      <dgm:t>
        <a:bodyPr/>
        <a:lstStyle/>
        <a:p>
          <a:r>
            <a:rPr lang="en-US" sz="1800" dirty="0"/>
            <a:t>Abatement</a:t>
          </a:r>
        </a:p>
      </dgm:t>
    </dgm:pt>
    <dgm:pt modelId="{9755051E-F4B0-7646-9E5D-9346770ACB22}" type="parTrans" cxnId="{84AA06FC-15AD-3F4D-9D4D-6D9CA87FB283}">
      <dgm:prSet/>
      <dgm:spPr/>
      <dgm:t>
        <a:bodyPr/>
        <a:lstStyle/>
        <a:p>
          <a:endParaRPr lang="en-US" sz="1050"/>
        </a:p>
      </dgm:t>
    </dgm:pt>
    <dgm:pt modelId="{BBEACCAE-FFA0-AB44-AB3F-B0E46E3F1752}" type="sibTrans" cxnId="{84AA06FC-15AD-3F4D-9D4D-6D9CA87FB283}">
      <dgm:prSet/>
      <dgm:spPr/>
      <dgm:t>
        <a:bodyPr/>
        <a:lstStyle/>
        <a:p>
          <a:endParaRPr lang="en-US" sz="1050"/>
        </a:p>
      </dgm:t>
    </dgm:pt>
    <dgm:pt modelId="{D8DE258B-D4DF-664A-9DC2-95B69B60289A}">
      <dgm:prSet custT="1"/>
      <dgm:spPr/>
      <dgm:t>
        <a:bodyPr/>
        <a:lstStyle/>
        <a:p>
          <a:r>
            <a:rPr lang="en-US" sz="1800" dirty="0"/>
            <a:t>Offsetting</a:t>
          </a:r>
        </a:p>
      </dgm:t>
    </dgm:pt>
    <dgm:pt modelId="{EF6B523C-D4D6-E449-AD4A-01CB42BACAA9}" type="parTrans" cxnId="{429168C0-CBD0-5E44-864C-122813BA88C5}">
      <dgm:prSet/>
      <dgm:spPr/>
      <dgm:t>
        <a:bodyPr/>
        <a:lstStyle/>
        <a:p>
          <a:endParaRPr lang="en-US" sz="1050"/>
        </a:p>
      </dgm:t>
    </dgm:pt>
    <dgm:pt modelId="{573C646B-74BC-EC48-8530-AEBC8A6190BF}" type="sibTrans" cxnId="{429168C0-CBD0-5E44-864C-122813BA88C5}">
      <dgm:prSet/>
      <dgm:spPr/>
      <dgm:t>
        <a:bodyPr/>
        <a:lstStyle/>
        <a:p>
          <a:endParaRPr lang="en-US" sz="1050"/>
        </a:p>
      </dgm:t>
    </dgm:pt>
    <dgm:pt modelId="{61D34D17-35B3-6542-B4EC-5BD6E38AD0BE}" type="pres">
      <dgm:prSet presAssocID="{79CB2AC8-DAD8-FA47-97D5-080FEAF7553C}" presName="Name0" presStyleCnt="0">
        <dgm:presLayoutVars>
          <dgm:dir/>
          <dgm:animLvl val="lvl"/>
          <dgm:resizeHandles val="exact"/>
        </dgm:presLayoutVars>
      </dgm:prSet>
      <dgm:spPr/>
    </dgm:pt>
    <dgm:pt modelId="{00E908E0-BE00-E348-A2FF-3FC208BDB891}" type="pres">
      <dgm:prSet presAssocID="{0D3C7F0D-8DF6-D64A-85A7-A69EE8B6EF57}" presName="Name8" presStyleCnt="0"/>
      <dgm:spPr/>
    </dgm:pt>
    <dgm:pt modelId="{C336368E-D98E-7E45-BA89-06065F2B4713}" type="pres">
      <dgm:prSet presAssocID="{0D3C7F0D-8DF6-D64A-85A7-A69EE8B6EF57}" presName="level" presStyleLbl="node1" presStyleIdx="0" presStyleCnt="4">
        <dgm:presLayoutVars>
          <dgm:chMax val="1"/>
          <dgm:bulletEnabled val="1"/>
        </dgm:presLayoutVars>
      </dgm:prSet>
      <dgm:spPr/>
    </dgm:pt>
    <dgm:pt modelId="{CD7FB5A4-C35F-4E45-BBE5-5095CAA31A00}" type="pres">
      <dgm:prSet presAssocID="{0D3C7F0D-8DF6-D64A-85A7-A69EE8B6EF57}" presName="levelTx" presStyleLbl="revTx" presStyleIdx="0" presStyleCnt="0">
        <dgm:presLayoutVars>
          <dgm:chMax val="1"/>
          <dgm:bulletEnabled val="1"/>
        </dgm:presLayoutVars>
      </dgm:prSet>
      <dgm:spPr/>
    </dgm:pt>
    <dgm:pt modelId="{E428A449-E7BC-E94E-B335-608166FCD210}" type="pres">
      <dgm:prSet presAssocID="{B6D763F8-EAF4-704F-A9C4-672726198DF6}" presName="Name8" presStyleCnt="0"/>
      <dgm:spPr/>
    </dgm:pt>
    <dgm:pt modelId="{49CD71BD-F267-B54C-8C2E-22C1EE689008}" type="pres">
      <dgm:prSet presAssocID="{B6D763F8-EAF4-704F-A9C4-672726198DF6}" presName="level" presStyleLbl="node1" presStyleIdx="1" presStyleCnt="4">
        <dgm:presLayoutVars>
          <dgm:chMax val="1"/>
          <dgm:bulletEnabled val="1"/>
        </dgm:presLayoutVars>
      </dgm:prSet>
      <dgm:spPr/>
    </dgm:pt>
    <dgm:pt modelId="{D1FE4FEA-4B47-D643-84C9-921B8D1EFED7}" type="pres">
      <dgm:prSet presAssocID="{B6D763F8-EAF4-704F-A9C4-672726198DF6}" presName="levelTx" presStyleLbl="revTx" presStyleIdx="0" presStyleCnt="0">
        <dgm:presLayoutVars>
          <dgm:chMax val="1"/>
          <dgm:bulletEnabled val="1"/>
        </dgm:presLayoutVars>
      </dgm:prSet>
      <dgm:spPr/>
    </dgm:pt>
    <dgm:pt modelId="{657E5808-E618-BB49-8640-B4DC23F04F96}" type="pres">
      <dgm:prSet presAssocID="{55CB8EE8-DA60-4C47-8E6C-87EE5727462A}" presName="Name8" presStyleCnt="0"/>
      <dgm:spPr/>
    </dgm:pt>
    <dgm:pt modelId="{FBDBC660-98F2-F742-917E-B6F4E49DCD28}" type="pres">
      <dgm:prSet presAssocID="{55CB8EE8-DA60-4C47-8E6C-87EE5727462A}" presName="level" presStyleLbl="node1" presStyleIdx="2" presStyleCnt="4">
        <dgm:presLayoutVars>
          <dgm:chMax val="1"/>
          <dgm:bulletEnabled val="1"/>
        </dgm:presLayoutVars>
      </dgm:prSet>
      <dgm:spPr/>
    </dgm:pt>
    <dgm:pt modelId="{518C3887-EFC0-AC44-87A1-3C16DE4797D8}" type="pres">
      <dgm:prSet presAssocID="{55CB8EE8-DA60-4C47-8E6C-87EE5727462A}" presName="levelTx" presStyleLbl="revTx" presStyleIdx="0" presStyleCnt="0">
        <dgm:presLayoutVars>
          <dgm:chMax val="1"/>
          <dgm:bulletEnabled val="1"/>
        </dgm:presLayoutVars>
      </dgm:prSet>
      <dgm:spPr/>
    </dgm:pt>
    <dgm:pt modelId="{F61854E1-5819-8647-8272-11003BC27403}" type="pres">
      <dgm:prSet presAssocID="{D8DE258B-D4DF-664A-9DC2-95B69B60289A}" presName="Name8" presStyleCnt="0"/>
      <dgm:spPr/>
    </dgm:pt>
    <dgm:pt modelId="{85465010-7BA6-7847-AF8E-FDF7B12DB77B}" type="pres">
      <dgm:prSet presAssocID="{D8DE258B-D4DF-664A-9DC2-95B69B60289A}" presName="level" presStyleLbl="node1" presStyleIdx="3" presStyleCnt="4">
        <dgm:presLayoutVars>
          <dgm:chMax val="1"/>
          <dgm:bulletEnabled val="1"/>
        </dgm:presLayoutVars>
      </dgm:prSet>
      <dgm:spPr/>
    </dgm:pt>
    <dgm:pt modelId="{4DD6E999-14A3-FC4C-8FFB-7571C2DCEA99}" type="pres">
      <dgm:prSet presAssocID="{D8DE258B-D4DF-664A-9DC2-95B69B60289A}" presName="levelTx" presStyleLbl="revTx" presStyleIdx="0" presStyleCnt="0">
        <dgm:presLayoutVars>
          <dgm:chMax val="1"/>
          <dgm:bulletEnabled val="1"/>
        </dgm:presLayoutVars>
      </dgm:prSet>
      <dgm:spPr/>
    </dgm:pt>
  </dgm:ptLst>
  <dgm:cxnLst>
    <dgm:cxn modelId="{22F78919-88D5-D24A-8E03-7826F99FBFB2}" type="presOf" srcId="{0D3C7F0D-8DF6-D64A-85A7-A69EE8B6EF57}" destId="{CD7FB5A4-C35F-4E45-BBE5-5095CAA31A00}" srcOrd="1" destOrd="0" presId="urn:microsoft.com/office/officeart/2005/8/layout/pyramid3"/>
    <dgm:cxn modelId="{E1BC7137-E4D7-964D-8C42-96D228F19A0D}" type="presOf" srcId="{B6D763F8-EAF4-704F-A9C4-672726198DF6}" destId="{49CD71BD-F267-B54C-8C2E-22C1EE689008}" srcOrd="0" destOrd="0" presId="urn:microsoft.com/office/officeart/2005/8/layout/pyramid3"/>
    <dgm:cxn modelId="{0963FA7B-5122-9A4E-A5E4-D090A21364B6}" type="presOf" srcId="{D8DE258B-D4DF-664A-9DC2-95B69B60289A}" destId="{85465010-7BA6-7847-AF8E-FDF7B12DB77B}" srcOrd="0" destOrd="0" presId="urn:microsoft.com/office/officeart/2005/8/layout/pyramid3"/>
    <dgm:cxn modelId="{BED3B388-E93D-DD4A-8278-5DA2C46804AA}" srcId="{79CB2AC8-DAD8-FA47-97D5-080FEAF7553C}" destId="{0D3C7F0D-8DF6-D64A-85A7-A69EE8B6EF57}" srcOrd="0" destOrd="0" parTransId="{9F366607-E945-8249-B7A9-16434F5ED206}" sibTransId="{46883FC4-4B2D-5445-B138-0647FB6BDB06}"/>
    <dgm:cxn modelId="{AA2C8489-B54A-F040-9F5E-5B9FD0162908}" type="presOf" srcId="{D8DE258B-D4DF-664A-9DC2-95B69B60289A}" destId="{4DD6E999-14A3-FC4C-8FFB-7571C2DCEA99}" srcOrd="1" destOrd="0" presId="urn:microsoft.com/office/officeart/2005/8/layout/pyramid3"/>
    <dgm:cxn modelId="{AC45DD8B-C51E-5141-8056-912FAB8BB161}" type="presOf" srcId="{55CB8EE8-DA60-4C47-8E6C-87EE5727462A}" destId="{518C3887-EFC0-AC44-87A1-3C16DE4797D8}" srcOrd="1" destOrd="0" presId="urn:microsoft.com/office/officeart/2005/8/layout/pyramid3"/>
    <dgm:cxn modelId="{927EA79F-2742-744C-A6AA-E0B3623C7FDE}" type="presOf" srcId="{0D3C7F0D-8DF6-D64A-85A7-A69EE8B6EF57}" destId="{C336368E-D98E-7E45-BA89-06065F2B4713}" srcOrd="0" destOrd="0" presId="urn:microsoft.com/office/officeart/2005/8/layout/pyramid3"/>
    <dgm:cxn modelId="{0B33B6A6-6F79-C445-AD89-1954983F2358}" type="presOf" srcId="{79CB2AC8-DAD8-FA47-97D5-080FEAF7553C}" destId="{61D34D17-35B3-6542-B4EC-5BD6E38AD0BE}" srcOrd="0" destOrd="0" presId="urn:microsoft.com/office/officeart/2005/8/layout/pyramid3"/>
    <dgm:cxn modelId="{925553B3-681B-2F49-B49B-A6A10BA1ECD9}" type="presOf" srcId="{B6D763F8-EAF4-704F-A9C4-672726198DF6}" destId="{D1FE4FEA-4B47-D643-84C9-921B8D1EFED7}" srcOrd="1" destOrd="0" presId="urn:microsoft.com/office/officeart/2005/8/layout/pyramid3"/>
    <dgm:cxn modelId="{429168C0-CBD0-5E44-864C-122813BA88C5}" srcId="{79CB2AC8-DAD8-FA47-97D5-080FEAF7553C}" destId="{D8DE258B-D4DF-664A-9DC2-95B69B60289A}" srcOrd="3" destOrd="0" parTransId="{EF6B523C-D4D6-E449-AD4A-01CB42BACAA9}" sibTransId="{573C646B-74BC-EC48-8530-AEBC8A6190BF}"/>
    <dgm:cxn modelId="{F928A9C1-1A04-464A-A08F-7101EB186640}" type="presOf" srcId="{55CB8EE8-DA60-4C47-8E6C-87EE5727462A}" destId="{FBDBC660-98F2-F742-917E-B6F4E49DCD28}" srcOrd="0" destOrd="0" presId="urn:microsoft.com/office/officeart/2005/8/layout/pyramid3"/>
    <dgm:cxn modelId="{5F4FD8E3-CBA1-2C4E-BE60-E7B148434AE6}" srcId="{79CB2AC8-DAD8-FA47-97D5-080FEAF7553C}" destId="{B6D763F8-EAF4-704F-A9C4-672726198DF6}" srcOrd="1" destOrd="0" parTransId="{67A8FA16-DC89-0243-A28A-40DF8E57F98E}" sibTransId="{048CC4EB-A756-094F-9410-995AB9111DAB}"/>
    <dgm:cxn modelId="{84AA06FC-15AD-3F4D-9D4D-6D9CA87FB283}" srcId="{79CB2AC8-DAD8-FA47-97D5-080FEAF7553C}" destId="{55CB8EE8-DA60-4C47-8E6C-87EE5727462A}" srcOrd="2" destOrd="0" parTransId="{9755051E-F4B0-7646-9E5D-9346770ACB22}" sibTransId="{BBEACCAE-FFA0-AB44-AB3F-B0E46E3F1752}"/>
    <dgm:cxn modelId="{D253F9F6-ED8F-564F-A727-7EF6DD47F401}" type="presParOf" srcId="{61D34D17-35B3-6542-B4EC-5BD6E38AD0BE}" destId="{00E908E0-BE00-E348-A2FF-3FC208BDB891}" srcOrd="0" destOrd="0" presId="urn:microsoft.com/office/officeart/2005/8/layout/pyramid3"/>
    <dgm:cxn modelId="{D98FAE3F-F20C-D34D-B64B-54E3408FE882}" type="presParOf" srcId="{00E908E0-BE00-E348-A2FF-3FC208BDB891}" destId="{C336368E-D98E-7E45-BA89-06065F2B4713}" srcOrd="0" destOrd="0" presId="urn:microsoft.com/office/officeart/2005/8/layout/pyramid3"/>
    <dgm:cxn modelId="{99A84AE6-A84B-8F42-A88F-9BDE9C64BA44}" type="presParOf" srcId="{00E908E0-BE00-E348-A2FF-3FC208BDB891}" destId="{CD7FB5A4-C35F-4E45-BBE5-5095CAA31A00}" srcOrd="1" destOrd="0" presId="urn:microsoft.com/office/officeart/2005/8/layout/pyramid3"/>
    <dgm:cxn modelId="{99D67610-3FF6-FB4E-BEC2-ABDF76EEE801}" type="presParOf" srcId="{61D34D17-35B3-6542-B4EC-5BD6E38AD0BE}" destId="{E428A449-E7BC-E94E-B335-608166FCD210}" srcOrd="1" destOrd="0" presId="urn:microsoft.com/office/officeart/2005/8/layout/pyramid3"/>
    <dgm:cxn modelId="{FA1F9E24-76EB-BB4A-B7FD-44098F6954B0}" type="presParOf" srcId="{E428A449-E7BC-E94E-B335-608166FCD210}" destId="{49CD71BD-F267-B54C-8C2E-22C1EE689008}" srcOrd="0" destOrd="0" presId="urn:microsoft.com/office/officeart/2005/8/layout/pyramid3"/>
    <dgm:cxn modelId="{4ACAD922-F96B-CD41-8D30-F42EF33DB00D}" type="presParOf" srcId="{E428A449-E7BC-E94E-B335-608166FCD210}" destId="{D1FE4FEA-4B47-D643-84C9-921B8D1EFED7}" srcOrd="1" destOrd="0" presId="urn:microsoft.com/office/officeart/2005/8/layout/pyramid3"/>
    <dgm:cxn modelId="{426FC1B3-AA55-EF4A-9DC6-485B0BD4874B}" type="presParOf" srcId="{61D34D17-35B3-6542-B4EC-5BD6E38AD0BE}" destId="{657E5808-E618-BB49-8640-B4DC23F04F96}" srcOrd="2" destOrd="0" presId="urn:microsoft.com/office/officeart/2005/8/layout/pyramid3"/>
    <dgm:cxn modelId="{DCC78DE5-5698-D841-88B2-08F195400EC2}" type="presParOf" srcId="{657E5808-E618-BB49-8640-B4DC23F04F96}" destId="{FBDBC660-98F2-F742-917E-B6F4E49DCD28}" srcOrd="0" destOrd="0" presId="urn:microsoft.com/office/officeart/2005/8/layout/pyramid3"/>
    <dgm:cxn modelId="{22EEC83A-C037-9A41-AD0B-9DAB3D278024}" type="presParOf" srcId="{657E5808-E618-BB49-8640-B4DC23F04F96}" destId="{518C3887-EFC0-AC44-87A1-3C16DE4797D8}" srcOrd="1" destOrd="0" presId="urn:microsoft.com/office/officeart/2005/8/layout/pyramid3"/>
    <dgm:cxn modelId="{FFC4B5E2-AD63-ED4F-8914-059E11453406}" type="presParOf" srcId="{61D34D17-35B3-6542-B4EC-5BD6E38AD0BE}" destId="{F61854E1-5819-8647-8272-11003BC27403}" srcOrd="3" destOrd="0" presId="urn:microsoft.com/office/officeart/2005/8/layout/pyramid3"/>
    <dgm:cxn modelId="{A17B57BE-1F14-4346-B8F3-D1422CCAD3CB}" type="presParOf" srcId="{F61854E1-5819-8647-8272-11003BC27403}" destId="{85465010-7BA6-7847-AF8E-FDF7B12DB77B}" srcOrd="0" destOrd="0" presId="urn:microsoft.com/office/officeart/2005/8/layout/pyramid3"/>
    <dgm:cxn modelId="{EA82AA70-AD94-1145-AA7C-D19C0B9A27CA}" type="presParOf" srcId="{F61854E1-5819-8647-8272-11003BC27403}" destId="{4DD6E999-14A3-FC4C-8FFB-7571C2DCEA9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6368E-D98E-7E45-BA89-06065F2B4713}">
      <dsp:nvSpPr>
        <dsp:cNvPr id="0" name=""/>
        <dsp:cNvSpPr/>
      </dsp:nvSpPr>
      <dsp:spPr>
        <a:xfrm rot="10800000">
          <a:off x="0" y="0"/>
          <a:ext cx="4584526" cy="1028700"/>
        </a:xfrm>
        <a:prstGeom prst="trapezoid">
          <a:avLst>
            <a:gd name="adj" fmla="val 55708"/>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Avoidance</a:t>
          </a:r>
        </a:p>
      </dsp:txBody>
      <dsp:txXfrm rot="-10800000">
        <a:off x="802292" y="0"/>
        <a:ext cx="2979941" cy="1028700"/>
      </dsp:txXfrm>
    </dsp:sp>
    <dsp:sp modelId="{49CD71BD-F267-B54C-8C2E-22C1EE689008}">
      <dsp:nvSpPr>
        <dsp:cNvPr id="0" name=""/>
        <dsp:cNvSpPr/>
      </dsp:nvSpPr>
      <dsp:spPr>
        <a:xfrm rot="10800000">
          <a:off x="573065" y="1028699"/>
          <a:ext cx="3438394" cy="1028700"/>
        </a:xfrm>
        <a:prstGeom prst="trapezoid">
          <a:avLst>
            <a:gd name="adj" fmla="val 55708"/>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Minimization</a:t>
          </a:r>
        </a:p>
      </dsp:txBody>
      <dsp:txXfrm rot="-10800000">
        <a:off x="1174784" y="1028699"/>
        <a:ext cx="2234956" cy="1028700"/>
      </dsp:txXfrm>
    </dsp:sp>
    <dsp:sp modelId="{FBDBC660-98F2-F742-917E-B6F4E49DCD28}">
      <dsp:nvSpPr>
        <dsp:cNvPr id="0" name=""/>
        <dsp:cNvSpPr/>
      </dsp:nvSpPr>
      <dsp:spPr>
        <a:xfrm rot="10800000">
          <a:off x="1146131" y="2057400"/>
          <a:ext cx="2292263" cy="1028700"/>
        </a:xfrm>
        <a:prstGeom prst="trapezoid">
          <a:avLst>
            <a:gd name="adj" fmla="val 55708"/>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Abatement</a:t>
          </a:r>
        </a:p>
      </dsp:txBody>
      <dsp:txXfrm rot="-10800000">
        <a:off x="1547277" y="2057400"/>
        <a:ext cx="1489970" cy="1028700"/>
      </dsp:txXfrm>
    </dsp:sp>
    <dsp:sp modelId="{85465010-7BA6-7847-AF8E-FDF7B12DB77B}">
      <dsp:nvSpPr>
        <dsp:cNvPr id="0" name=""/>
        <dsp:cNvSpPr/>
      </dsp:nvSpPr>
      <dsp:spPr>
        <a:xfrm rot="10800000">
          <a:off x="1719197" y="3086100"/>
          <a:ext cx="1146131" cy="1028700"/>
        </a:xfrm>
        <a:prstGeom prst="trapezoid">
          <a:avLst>
            <a:gd name="adj" fmla="val 55708"/>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Offsetting</a:t>
          </a:r>
        </a:p>
      </dsp:txBody>
      <dsp:txXfrm rot="-10800000">
        <a:off x="1719197" y="3086100"/>
        <a:ext cx="1146131" cy="10287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DAEE37-AA10-A443-B321-5A28FC23C508}" type="datetimeFigureOut">
              <a:rPr lang="en-US" smtClean="0"/>
              <a:t>12/11/19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D3BAA1-2679-1B47-9484-AD7F8F3403DB}" type="slidenum">
              <a:rPr lang="en-US" smtClean="0"/>
              <a:t>‹#›</a:t>
            </a:fld>
            <a:endParaRPr lang="en-US"/>
          </a:p>
        </p:txBody>
      </p:sp>
    </p:spTree>
    <p:extLst>
      <p:ext uri="{BB962C8B-B14F-4D97-AF65-F5344CB8AC3E}">
        <p14:creationId xmlns:p14="http://schemas.microsoft.com/office/powerpoint/2010/main" val="2768806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DEBA4-7085-114C-99A0-849A82CEDCD6}" type="datetimeFigureOut">
              <a:rPr lang="en-US" smtClean="0"/>
              <a:t>12/11/19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114F0-3B52-D148-9681-69637D1B52E3}" type="slidenum">
              <a:rPr lang="en-US" smtClean="0"/>
              <a:t>‹#›</a:t>
            </a:fld>
            <a:endParaRPr lang="en-US"/>
          </a:p>
        </p:txBody>
      </p:sp>
    </p:spTree>
    <p:extLst>
      <p:ext uri="{BB962C8B-B14F-4D97-AF65-F5344CB8AC3E}">
        <p14:creationId xmlns:p14="http://schemas.microsoft.com/office/powerpoint/2010/main" val="1237024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BE114F0-3B52-D148-9681-69637D1B52E3}" type="slidenum">
              <a:rPr lang="en-US" smtClean="0"/>
              <a:t>1</a:t>
            </a:fld>
            <a:endParaRPr lang="en-US"/>
          </a:p>
        </p:txBody>
      </p:sp>
    </p:spTree>
    <p:extLst>
      <p:ext uri="{BB962C8B-B14F-4D97-AF65-F5344CB8AC3E}">
        <p14:creationId xmlns:p14="http://schemas.microsoft.com/office/powerpoint/2010/main" val="8257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development is not achieved without facing a few inherent challenges. We must consider not only the finite resources available to us, but also do so recognizing that the environment is rapidly changing. </a:t>
            </a:r>
          </a:p>
          <a:p>
            <a:endParaRPr lang="en-US" dirty="0"/>
          </a:p>
          <a:p>
            <a:r>
              <a:rPr lang="en-US" dirty="0"/>
              <a:t>Let’s consider these challenges further. </a:t>
            </a:r>
          </a:p>
        </p:txBody>
      </p:sp>
      <p:sp>
        <p:nvSpPr>
          <p:cNvPr id="4" name="Slide Number Placeholder 3"/>
          <p:cNvSpPr>
            <a:spLocks noGrp="1"/>
          </p:cNvSpPr>
          <p:nvPr>
            <p:ph type="sldNum" sz="quarter" idx="10"/>
          </p:nvPr>
        </p:nvSpPr>
        <p:spPr/>
        <p:txBody>
          <a:bodyPr/>
          <a:lstStyle/>
          <a:p>
            <a:fld id="{F52C3CA7-BEC9-4CAC-BE20-A54738F665B3}" type="slidenum">
              <a:rPr lang="en-US" smtClean="0"/>
              <a:pPr/>
              <a:t>10</a:t>
            </a:fld>
            <a:endParaRPr lang="en-US"/>
          </a:p>
        </p:txBody>
      </p:sp>
    </p:spTree>
    <p:extLst>
      <p:ext uri="{BB962C8B-B14F-4D97-AF65-F5344CB8AC3E}">
        <p14:creationId xmlns:p14="http://schemas.microsoft.com/office/powerpoint/2010/main" val="426029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kern="1200" dirty="0">
                <a:solidFill>
                  <a:schemeClr val="tx1"/>
                </a:solidFill>
                <a:effectLst/>
                <a:latin typeface="+mn-lt"/>
                <a:ea typeface="+mn-ea"/>
                <a:cs typeface="+mn-cs"/>
              </a:rPr>
              <a:t>Now that we’re all on the same page with how we define sustainability, in order to talk about the challenges we’re facing, we must also address progress and what does sustainable development look like?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sustainable development was first articulated as a global principle by the Brundtland Commission (formally the World Commission on Environment and Development, 1983-1987).  Chaired by Dr. </a:t>
            </a:r>
            <a:r>
              <a:rPr lang="en-US" sz="1200" kern="1200" dirty="0" err="1">
                <a:solidFill>
                  <a:schemeClr val="tx1"/>
                </a:solidFill>
                <a:effectLst/>
                <a:latin typeface="+mn-lt"/>
                <a:ea typeface="+mn-ea"/>
                <a:cs typeface="+mn-cs"/>
              </a:rPr>
              <a:t>Gro</a:t>
            </a:r>
            <a:r>
              <a:rPr lang="en-US" sz="1200" kern="1200" dirty="0">
                <a:solidFill>
                  <a:schemeClr val="tx1"/>
                </a:solidFill>
                <a:effectLst/>
                <a:latin typeface="+mn-lt"/>
                <a:ea typeface="+mn-ea"/>
                <a:cs typeface="+mn-cs"/>
              </a:rPr>
              <a:t> Harlem Brundtland, a medical doctor and Norway’s first woman Prime Minister, the commission’s final report included the definition shown here.  The report stated that sustainable development is development that meets the needs of the present without compromising the ability of future generations to meet their own needs.  There have been many eloquent, complex and simplified definitions since then, but the Brundtland Commission capture it well.  In short, we need to complete our time on earth, leaving enough resources of sufficient quality remaining for the next generation to do the same.</a:t>
            </a:r>
          </a:p>
          <a:p>
            <a:pPr marL="0" marR="0" indent="0" algn="l" defTabSz="948229"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1BE114F0-3B52-D148-9681-69637D1B52E3}" type="slidenum">
              <a:rPr lang="en-US" smtClean="0"/>
              <a:t>11</a:t>
            </a:fld>
            <a:endParaRPr lang="en-US"/>
          </a:p>
        </p:txBody>
      </p:sp>
    </p:spTree>
    <p:extLst>
      <p:ext uri="{BB962C8B-B14F-4D97-AF65-F5344CB8AC3E}">
        <p14:creationId xmlns:p14="http://schemas.microsoft.com/office/powerpoint/2010/main" val="5008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546" y="4236550"/>
            <a:ext cx="7094584" cy="4533851"/>
          </a:xfrm>
        </p:spPr>
        <p:txBody>
          <a:bodyPr>
            <a:normAutofit lnSpcReduction="10000"/>
          </a:bodyPr>
          <a:lstStyle/>
          <a:p>
            <a:r>
              <a:rPr lang="en-US" sz="1300" kern="1200" dirty="0">
                <a:solidFill>
                  <a:schemeClr val="tx1"/>
                </a:solidFill>
                <a:effectLst/>
                <a:latin typeface="+mn-lt"/>
                <a:ea typeface="+mn-ea"/>
                <a:cs typeface="+mn-cs"/>
              </a:rPr>
              <a:t>We further define sustainable development by addressing the first big challenge, where we recognize that we all want to improve our quality of life, but we generally need resources in order to do so. The challenge comes into play when we consider that everyone on earth has the same goal of improving their quality of life, yet there are only a finite amount of resources available for everyone to achieve this goal.</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To better understand this challenge, we should better understand the existing relationship between improving quality of life and use of resources.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World Wildlif</a:t>
            </a:r>
            <a:r>
              <a:rPr lang="en-US" sz="1300" kern="1200" baseline="0" dirty="0">
                <a:solidFill>
                  <a:schemeClr val="tx1"/>
                </a:solidFill>
                <a:effectLst/>
                <a:latin typeface="+mn-lt"/>
                <a:ea typeface="+mn-ea"/>
                <a:cs typeface="+mn-cs"/>
              </a:rPr>
              <a:t>e Fund recommends that we compare the human development index, which means the quality of life, to the ecological footprint, or the consumption of resources.</a:t>
            </a:r>
            <a:endParaRPr lang="en-US" sz="1100" dirty="0"/>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exploring this relationship, we should also define the desired values:</a:t>
            </a:r>
          </a:p>
          <a:p>
            <a:pPr marL="285750" indent="-285750">
              <a:buFont typeface="Arial" panose="020B0604020202020204" pitchFamily="34" charset="0"/>
              <a:buChar char="•"/>
            </a:pPr>
            <a:r>
              <a:rPr lang="en-US" sz="1300" kern="1200" dirty="0">
                <a:solidFill>
                  <a:schemeClr val="tx1"/>
                </a:solidFill>
                <a:effectLst/>
                <a:latin typeface="+mn-lt"/>
                <a:ea typeface="+mn-ea"/>
                <a:cs typeface="+mn-cs"/>
              </a:rPr>
              <a:t>Developed</a:t>
            </a:r>
            <a:r>
              <a:rPr lang="en-US" sz="1300" kern="1200" baseline="0" dirty="0">
                <a:solidFill>
                  <a:schemeClr val="tx1"/>
                </a:solidFill>
                <a:effectLst/>
                <a:latin typeface="+mn-lt"/>
                <a:ea typeface="+mn-ea"/>
                <a:cs typeface="+mn-cs"/>
              </a:rPr>
              <a:t> countries have a human development index from 0.8 to 1.0.  We’ll use this to define a “good” quality of life.</a:t>
            </a:r>
          </a:p>
          <a:p>
            <a:pPr marL="285750" marR="0" indent="-2857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a:solidFill>
                  <a:schemeClr val="tx1"/>
                </a:solidFill>
                <a:effectLst/>
                <a:latin typeface="+mn-lt"/>
                <a:ea typeface="+mn-ea"/>
                <a:cs typeface="+mn-cs"/>
              </a:rPr>
              <a:t>The available resources on earth per person was calculated as 1.8 </a:t>
            </a:r>
            <a:r>
              <a:rPr lang="en-US" sz="1400" dirty="0"/>
              <a:t>global hectares / person</a:t>
            </a:r>
          </a:p>
          <a:p>
            <a:pPr marL="0" marR="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0" marR="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This</a:t>
            </a:r>
            <a:r>
              <a:rPr lang="en-US" sz="1400" baseline="0" dirty="0"/>
              <a:t> allows us to define the “sustainability quadrant”.  This is the region on the graph where countries have a good quality of life with minimal resource consumption. Ideally, this is where all countries will fall; this is our ultimate end goal. </a:t>
            </a:r>
          </a:p>
          <a:p>
            <a:pPr marL="0" marR="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p>
          <a:p>
            <a:pPr marL="0" marR="0" indent="0" algn="l" defTabSz="101882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So, how do we think we’re doing so far? Where is the US? Where is Canada?</a:t>
            </a:r>
            <a:endParaRPr lang="en-US" sz="1400" dirty="0"/>
          </a:p>
          <a:p>
            <a:pPr marL="285750" indent="-285750">
              <a:buFont typeface="Arial" panose="020B0604020202020204" pitchFamily="34" charset="0"/>
              <a:buChar char="•"/>
            </a:pPr>
            <a:endParaRPr lang="en-US" sz="13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463EE2-F007-FA49-AC2A-DF22AB8F7ADF}" type="slidenum">
              <a:rPr lang="en-US" smtClean="0"/>
              <a:pPr/>
              <a:t>12</a:t>
            </a:fld>
            <a:endParaRPr lang="en-US" dirty="0"/>
          </a:p>
        </p:txBody>
      </p:sp>
    </p:spTree>
    <p:extLst>
      <p:ext uri="{BB962C8B-B14F-4D97-AF65-F5344CB8AC3E}">
        <p14:creationId xmlns:p14="http://schemas.microsoft.com/office/powerpoint/2010/main" val="245164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30163"/>
            <a:ext cx="2674937" cy="2006600"/>
          </a:xfrm>
        </p:spPr>
      </p:sp>
      <p:sp>
        <p:nvSpPr>
          <p:cNvPr id="3" name="Notes Placeholder 2"/>
          <p:cNvSpPr>
            <a:spLocks noGrp="1"/>
          </p:cNvSpPr>
          <p:nvPr>
            <p:ph type="body" idx="1"/>
          </p:nvPr>
        </p:nvSpPr>
        <p:spPr>
          <a:xfrm>
            <a:off x="163095" y="2229764"/>
            <a:ext cx="7013036" cy="6020360"/>
          </a:xfrm>
        </p:spPr>
        <p:txBody>
          <a:bodyPr>
            <a:noAutofit/>
          </a:bodyPr>
          <a:lstStyle/>
          <a:p>
            <a:r>
              <a:rPr lang="en-US" sz="1300" u="sng" kern="1200" dirty="0">
                <a:solidFill>
                  <a:schemeClr val="tx1"/>
                </a:solidFill>
                <a:effectLst/>
                <a:latin typeface="+mn-lt"/>
                <a:ea typeface="+mn-ea"/>
                <a:cs typeface="+mn-cs"/>
              </a:rPr>
              <a:t>script:</a:t>
            </a:r>
          </a:p>
          <a:p>
            <a:r>
              <a:rPr lang="en-US" sz="1300" u="none" kern="1200" dirty="0">
                <a:solidFill>
                  <a:schemeClr val="tx1"/>
                </a:solidFill>
                <a:effectLst/>
                <a:latin typeface="+mn-lt"/>
                <a:ea typeface="+mn-ea"/>
                <a:cs typeface="+mn-cs"/>
              </a:rPr>
              <a:t>When we add data, we can begin to see the relationship between quality of life and resource use</a:t>
            </a:r>
            <a:r>
              <a:rPr lang="en-US" sz="1300" u="none" kern="1200" baseline="0" dirty="0">
                <a:solidFill>
                  <a:schemeClr val="tx1"/>
                </a:solidFill>
                <a:effectLst/>
                <a:latin typeface="+mn-lt"/>
                <a:ea typeface="+mn-ea"/>
                <a:cs typeface="+mn-cs"/>
              </a:rPr>
              <a:t>.  Generally, c</a:t>
            </a:r>
            <a:r>
              <a:rPr lang="en-US" sz="1300" kern="1200" dirty="0">
                <a:solidFill>
                  <a:schemeClr val="tx1"/>
                </a:solidFill>
                <a:effectLst/>
                <a:latin typeface="+mn-lt"/>
                <a:ea typeface="+mn-ea"/>
                <a:cs typeface="+mn-cs"/>
              </a:rPr>
              <a:t>ountries are either living below the “fully developed” level and not using many resources OR living with a high quality of life, but using more resources than are available to achieve that quality of life.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challenge is how make a meaningful shift towards the sustainability quadrant, without sacrificing quality of life and how do we in the infrastructure industry begin to address this?</a:t>
            </a:r>
          </a:p>
          <a:p>
            <a:endParaRPr lang="en-US" sz="1100" dirty="0">
              <a:ea typeface="MS PGothic" pitchFamily="34" charset="-128"/>
            </a:endParaRPr>
          </a:p>
          <a:p>
            <a:endParaRPr lang="en-US" sz="1100" dirty="0">
              <a:ea typeface="MS PGothic" pitchFamily="34" charset="-128"/>
            </a:endParaRPr>
          </a:p>
        </p:txBody>
      </p:sp>
      <p:sp>
        <p:nvSpPr>
          <p:cNvPr id="4" name="Slide Number Placeholder 3"/>
          <p:cNvSpPr>
            <a:spLocks noGrp="1"/>
          </p:cNvSpPr>
          <p:nvPr>
            <p:ph type="sldNum" sz="quarter" idx="10"/>
          </p:nvPr>
        </p:nvSpPr>
        <p:spPr/>
        <p:txBody>
          <a:bodyPr/>
          <a:lstStyle/>
          <a:p>
            <a:fld id="{651368FF-706C-468E-B7EC-1F322B3C9673}" type="slidenum">
              <a:rPr lang="en-US" smtClean="0"/>
              <a:pPr/>
              <a:t>13</a:t>
            </a:fld>
            <a:endParaRPr lang="en-US"/>
          </a:p>
        </p:txBody>
      </p:sp>
    </p:spTree>
    <p:extLst>
      <p:ext uri="{BB962C8B-B14F-4D97-AF65-F5344CB8AC3E}">
        <p14:creationId xmlns:p14="http://schemas.microsoft.com/office/powerpoint/2010/main" val="316622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Further aggravating this challenge are the unknowns we face in the coming months, years, decades and centuries. </a:t>
            </a:r>
          </a:p>
          <a:p>
            <a:pPr marL="0" marR="0" lvl="0" indent="0" algn="l" defTabSz="1018824" rtl="0"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effectLst/>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Operating conditions will change, requiring determinations of new averages, variances and possible extremes. New variables and new relationships among existing variables will appear and need to be taken into account. </a:t>
            </a:r>
          </a:p>
          <a:p>
            <a:pPr marL="0" marR="0" lvl="0" indent="0" algn="l" defTabSz="1018824" rtl="0"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effectLst/>
              <a:latin typeface="+mn-lt"/>
              <a:ea typeface="+mn-ea"/>
              <a:cs typeface="+mn-cs"/>
            </a:endParaRPr>
          </a:p>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For example, what we have as a widely available resource today may not be the case 10 or 100 years from now. </a:t>
            </a:r>
            <a:r>
              <a:rPr lang="en-US" sz="1300" kern="1200" dirty="0">
                <a:solidFill>
                  <a:schemeClr val="tx1"/>
                </a:solidFill>
                <a:effectLst/>
                <a:latin typeface="+mn-lt"/>
                <a:ea typeface="+mn-ea"/>
                <a:cs typeface="+mn-cs"/>
              </a:rPr>
              <a:t>Resource demands will drive up the cost and scarcity of important materials and fuels. </a:t>
            </a:r>
          </a:p>
          <a:p>
            <a:pPr marL="0" marR="0" lvl="0" indent="0" algn="l" defTabSz="1018824"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Extreme weather events and atypical weather patterns may change the operating environment.</a:t>
            </a:r>
          </a:p>
          <a:p>
            <a:endParaRPr lang="en-US" dirty="0"/>
          </a:p>
        </p:txBody>
      </p:sp>
      <p:sp>
        <p:nvSpPr>
          <p:cNvPr id="4" name="Slide Number Placeholder 3"/>
          <p:cNvSpPr>
            <a:spLocks noGrp="1"/>
          </p:cNvSpPr>
          <p:nvPr>
            <p:ph type="sldNum" sz="quarter" idx="10"/>
          </p:nvPr>
        </p:nvSpPr>
        <p:spPr/>
        <p:txBody>
          <a:bodyPr/>
          <a:lstStyle/>
          <a:p>
            <a:fld id="{F52C3CA7-BEC9-4CAC-BE20-A54738F665B3}" type="slidenum">
              <a:rPr lang="en-US" smtClean="0"/>
              <a:pPr/>
              <a:t>14</a:t>
            </a:fld>
            <a:endParaRPr lang="en-US"/>
          </a:p>
        </p:txBody>
      </p:sp>
    </p:spTree>
    <p:extLst>
      <p:ext uri="{BB962C8B-B14F-4D97-AF65-F5344CB8AC3E}">
        <p14:creationId xmlns:p14="http://schemas.microsoft.com/office/powerpoint/2010/main" val="334965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Now we must ask, what’s infrastructure’s role in all of this? How does infrastructure help us support sustainable development in the face of these inherent challenges?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Efficient infrastructure is an essential component for a prosperous and growing economy. Effective transportation systems bring goods to market, workers to jobs, children to schools, and families to stores and recreation areas in a safe and timely manner. Dependable water and wastewater systems bring fresh water to industry, agriculture, and people. Reliable electricity supplies allow businesses and factories to work unimpeded and bring a high level of convenience and productivity to home life across the nation. Extensive telecommunication networks connect people and businesses across the globe and enable the fast flow of information essential to commerce.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Infrastructure should deliver the required services at affordable costs while conserving natural resources and energy. Moreover, these services must be continually maintained and improved in order to remain competitive in the global marketplace. Today, however, the design, construction and operation of our infrastructure systems have a substantial negative impact on our natural resources and ecological systems. If allowed to continue, this overuse of natural resources will have devastating consequences. </a:t>
            </a:r>
          </a:p>
          <a:p>
            <a:endParaRPr lang="en-US" dirty="0"/>
          </a:p>
        </p:txBody>
      </p:sp>
      <p:sp>
        <p:nvSpPr>
          <p:cNvPr id="4" name="Slide Number Placeholder 3"/>
          <p:cNvSpPr>
            <a:spLocks noGrp="1"/>
          </p:cNvSpPr>
          <p:nvPr>
            <p:ph type="sldNum" sz="quarter" idx="10"/>
          </p:nvPr>
        </p:nvSpPr>
        <p:spPr/>
        <p:txBody>
          <a:bodyPr/>
          <a:lstStyle/>
          <a:p>
            <a:fld id="{F52C3CA7-BEC9-4CAC-BE20-A54738F665B3}" type="slidenum">
              <a:rPr lang="en-US" smtClean="0"/>
              <a:pPr/>
              <a:t>15</a:t>
            </a:fld>
            <a:endParaRPr lang="en-US"/>
          </a:p>
        </p:txBody>
      </p:sp>
    </p:spTree>
    <p:extLst>
      <p:ext uri="{BB962C8B-B14F-4D97-AF65-F5344CB8AC3E}">
        <p14:creationId xmlns:p14="http://schemas.microsoft.com/office/powerpoint/2010/main" val="147161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0875"/>
            <a:ext cx="4343400" cy="3257550"/>
          </a:xfrm>
        </p:spPr>
      </p:sp>
      <p:sp>
        <p:nvSpPr>
          <p:cNvPr id="3" name="Notes Placeholder 2"/>
          <p:cNvSpPr>
            <a:spLocks noGrp="1"/>
          </p:cNvSpPr>
          <p:nvPr>
            <p:ph type="body" idx="1"/>
          </p:nvPr>
        </p:nvSpPr>
        <p:spPr/>
        <p:txBody>
          <a:bodyPr>
            <a:normAutofit fontScale="25000" lnSpcReduction="20000"/>
          </a:bodyPr>
          <a:lstStyle/>
          <a:p>
            <a:r>
              <a:rPr lang="en-US" sz="1400" u="sng" dirty="0"/>
              <a:t>Script:</a:t>
            </a:r>
          </a:p>
          <a:p>
            <a:pPr defTabSz="864883" fontAlgn="base">
              <a:spcBef>
                <a:spcPct val="30000"/>
              </a:spcBef>
              <a:spcAft>
                <a:spcPct val="0"/>
              </a:spcAft>
              <a:defRPr/>
            </a:pPr>
            <a:endParaRPr lang="en-US" sz="1400" dirty="0">
              <a:latin typeface="+mn-lt"/>
              <a:ea typeface="MS PGothic" pitchFamily="34" charset="-128"/>
            </a:endParaRPr>
          </a:p>
          <a:p>
            <a:pPr defTabSz="864883" fontAlgn="base">
              <a:spcBef>
                <a:spcPct val="30000"/>
              </a:spcBef>
              <a:spcAft>
                <a:spcPct val="0"/>
              </a:spcAft>
              <a:defRPr/>
            </a:pPr>
            <a:r>
              <a:rPr lang="en-US" sz="1400" dirty="0">
                <a:latin typeface="+mn-lt"/>
                <a:ea typeface="MS PGothic" pitchFamily="34" charset="-128"/>
              </a:rPr>
              <a:t>In considering the changing operating environment, we also recognize that infrastructure is long lived. The highways, bridges, power stations and wastewater treatment plants we build today have design lives ranging from 20 to over 75 years. This means that the infrastructure we are building today will establish the energy, water and materials efficiencies, and ecosystem impacts for decades to come. Therefore, whatever we build today, we better get it right. We must do the best we can with existing technologies, designing and delivering the most resource and energy conserving infrastructure within the limits of budgets and priorities. In addition, the efficiency and effectiveness of infrastructure depends not only on its intrinsic design, but on how that design integrates and functions for the community in which it resides.</a:t>
            </a:r>
            <a:endParaRPr lang="en-US" sz="1400" dirty="0">
              <a:latin typeface="+mn-lt"/>
            </a:endParaRPr>
          </a:p>
          <a:p>
            <a:endParaRPr lang="en-US" sz="1400" kern="1200" dirty="0">
              <a:solidFill>
                <a:schemeClr val="tx1"/>
              </a:solidFill>
              <a:effectLst/>
              <a:latin typeface="+mn-lt"/>
              <a:ea typeface="+mn-ea"/>
              <a:cs typeface="+mn-cs"/>
            </a:endParaRPr>
          </a:p>
          <a:p>
            <a:pPr defTabSz="948229">
              <a:spcBef>
                <a:spcPts val="317"/>
              </a:spcBef>
              <a:defRPr/>
            </a:pPr>
            <a:endParaRPr lang="en-US" sz="1100" dirty="0">
              <a:latin typeface="+mn-lt"/>
              <a:ea typeface="ＭＳ Ｐゴシック" charset="0"/>
            </a:endParaRPr>
          </a:p>
        </p:txBody>
      </p:sp>
      <p:sp>
        <p:nvSpPr>
          <p:cNvPr id="4" name="Slide Number Placeholder 3"/>
          <p:cNvSpPr>
            <a:spLocks noGrp="1"/>
          </p:cNvSpPr>
          <p:nvPr>
            <p:ph type="sldNum" sz="quarter" idx="10"/>
          </p:nvPr>
        </p:nvSpPr>
        <p:spPr/>
        <p:txBody>
          <a:bodyPr/>
          <a:lstStyle/>
          <a:p>
            <a:fld id="{A8463EE2-F007-FA49-AC2A-DF22AB8F7ADF}" type="slidenum">
              <a:rPr lang="en-US" smtClean="0"/>
              <a:pPr/>
              <a:t>16</a:t>
            </a:fld>
            <a:endParaRPr lang="en-US" dirty="0"/>
          </a:p>
        </p:txBody>
      </p:sp>
    </p:spTree>
    <p:extLst>
      <p:ext uri="{BB962C8B-B14F-4D97-AF65-F5344CB8AC3E}">
        <p14:creationId xmlns:p14="http://schemas.microsoft.com/office/powerpoint/2010/main" val="351043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0875"/>
            <a:ext cx="4343400" cy="3257550"/>
          </a:xfrm>
        </p:spPr>
      </p:sp>
      <p:sp>
        <p:nvSpPr>
          <p:cNvPr id="3" name="Notes Placeholder 2"/>
          <p:cNvSpPr>
            <a:spLocks noGrp="1"/>
          </p:cNvSpPr>
          <p:nvPr>
            <p:ph type="body" idx="1"/>
          </p:nvPr>
        </p:nvSpPr>
        <p:spPr/>
        <p:txBody>
          <a:bodyPr>
            <a:normAutofit fontScale="25000" lnSpcReduction="20000"/>
          </a:bodyPr>
          <a:lstStyle/>
          <a:p>
            <a:r>
              <a:rPr lang="en-US" sz="1400" u="none" dirty="0"/>
              <a:t>So, how does infrastructure do it all? How do we shift our mindset such that we’re building infrastructure that helps communities develop sustainably and for the long-term?</a:t>
            </a:r>
            <a:endParaRPr lang="en-US" sz="1300" u="none"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It’s not necessary for every project to hit a “sustainability home run” to move things forward.  In each project, there’s something you can change to create a better result.  How big or global this can be really hinges on project’s owners, local community values, appetite for innovation, health of the local economy, and frankly, your ability to energize stakeholders on the benefits of taking new approaches.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Standardized tools like Envision can help you make the case because of its emphasis on transparency, inclusivity and bringing externalities into the discussion early on.  When we use proprietary approaches and tools, it can be difficult to compare alternatives across boundaries and between owners, reducing your ability to leverage lessons not learned in the community in question.  Standardization means we can compare the benefits of a port in Seattle with a wastewater treatment plant in Boise.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For each project in which you’re able to try something new, document your work extensively and monitor performance after the fact!  This is a new landscape, and we can’t afford to lose any data sets.  Each time, set clear goals, objectives, and KPIs and define how you’ll measure against these metrics.  What we measure, we can manage, and that’s what leads to improvements.</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As you learn from your work, report results out to your peers, to professional societies, and to the public at large.  Use ISI as a clearinghouse for your work.  Transparency is key here.  Talk openly and honestly about your work and help others move the ball forward by sharing what you learn.  Only by doing this will our new methods become mainstream and form the new “business-as-usual”. </a:t>
            </a:r>
          </a:p>
        </p:txBody>
      </p:sp>
      <p:sp>
        <p:nvSpPr>
          <p:cNvPr id="4" name="Slide Number Placeholder 3"/>
          <p:cNvSpPr>
            <a:spLocks noGrp="1"/>
          </p:cNvSpPr>
          <p:nvPr>
            <p:ph type="sldNum" sz="quarter" idx="10"/>
          </p:nvPr>
        </p:nvSpPr>
        <p:spPr/>
        <p:txBody>
          <a:bodyPr/>
          <a:lstStyle/>
          <a:p>
            <a:fld id="{A8463EE2-F007-FA49-AC2A-DF22AB8F7ADF}" type="slidenum">
              <a:rPr lang="en-US" smtClean="0"/>
              <a:pPr/>
              <a:t>17</a:t>
            </a:fld>
            <a:endParaRPr lang="en-US" dirty="0"/>
          </a:p>
        </p:txBody>
      </p:sp>
    </p:spTree>
    <p:extLst>
      <p:ext uri="{BB962C8B-B14F-4D97-AF65-F5344CB8AC3E}">
        <p14:creationId xmlns:p14="http://schemas.microsoft.com/office/powerpoint/2010/main" val="156529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Envision helps us harness these strategies to design sustainable infrastructure that faces development challenges head-on. In the next few slides we’ll explore </a:t>
            </a:r>
            <a:r>
              <a:rPr lang="en-US" dirty="0" err="1"/>
              <a:t>Envision’s</a:t>
            </a:r>
            <a:r>
              <a:rPr lang="en-US" dirty="0"/>
              <a:t> approach to addressing these challenges. </a:t>
            </a:r>
          </a:p>
        </p:txBody>
      </p:sp>
      <p:sp>
        <p:nvSpPr>
          <p:cNvPr id="4" name="Slide Number Placeholder 3"/>
          <p:cNvSpPr>
            <a:spLocks noGrp="1"/>
          </p:cNvSpPr>
          <p:nvPr>
            <p:ph type="sldNum" sz="quarter" idx="10"/>
          </p:nvPr>
        </p:nvSpPr>
        <p:spPr/>
        <p:txBody>
          <a:bodyPr/>
          <a:lstStyle/>
          <a:p>
            <a:fld id="{F52C3CA7-BEC9-4CAC-BE20-A54738F665B3}" type="slidenum">
              <a:rPr lang="en-US" smtClean="0"/>
              <a:pPr/>
              <a:t>18</a:t>
            </a:fld>
            <a:endParaRPr lang="en-US"/>
          </a:p>
        </p:txBody>
      </p:sp>
    </p:spTree>
    <p:extLst>
      <p:ext uri="{BB962C8B-B14F-4D97-AF65-F5344CB8AC3E}">
        <p14:creationId xmlns:p14="http://schemas.microsoft.com/office/powerpoint/2010/main" val="4003496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taking practical steps toward sustainability, it can be difficult to discern how to prioritize options or even take the first step. One way to prioritize these options is to consider the mitigation hierarchy.</a:t>
            </a:r>
          </a:p>
          <a:p>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Avoidance</a:t>
            </a:r>
            <a:r>
              <a:rPr lang="en-US" sz="1300" kern="1200" dirty="0">
                <a:solidFill>
                  <a:schemeClr val="tx1"/>
                </a:solidFill>
                <a:effectLst/>
                <a:latin typeface="+mn-lt"/>
                <a:ea typeface="+mn-ea"/>
                <a:cs typeface="+mn-cs"/>
              </a:rPr>
              <a:t>: Measures taken to avoid creating impacts from the outset</a:t>
            </a:r>
          </a:p>
          <a:p>
            <a:r>
              <a:rPr lang="en-US" sz="1300" i="1" kern="1200" dirty="0">
                <a:solidFill>
                  <a:schemeClr val="tx1"/>
                </a:solidFill>
                <a:effectLst/>
                <a:latin typeface="+mn-lt"/>
                <a:ea typeface="+mn-ea"/>
                <a:cs typeface="+mn-cs"/>
              </a:rPr>
              <a:t>Minimization</a:t>
            </a:r>
            <a:r>
              <a:rPr lang="en-US" sz="1300" kern="1200" dirty="0">
                <a:solidFill>
                  <a:schemeClr val="tx1"/>
                </a:solidFill>
                <a:effectLst/>
                <a:latin typeface="+mn-lt"/>
                <a:ea typeface="+mn-ea"/>
                <a:cs typeface="+mn-cs"/>
              </a:rPr>
              <a:t>: Measures taken to reduce the duration, intensity or extent of impacts that cannot be avoided</a:t>
            </a:r>
          </a:p>
          <a:p>
            <a:r>
              <a:rPr lang="en-US" sz="1300" i="1" kern="1200" dirty="0">
                <a:solidFill>
                  <a:schemeClr val="tx1"/>
                </a:solidFill>
                <a:effectLst/>
                <a:latin typeface="+mn-lt"/>
                <a:ea typeface="+mn-ea"/>
                <a:cs typeface="+mn-cs"/>
              </a:rPr>
              <a:t>Abatement</a:t>
            </a:r>
            <a:r>
              <a:rPr lang="en-US" sz="1300" kern="1200" dirty="0">
                <a:solidFill>
                  <a:schemeClr val="tx1"/>
                </a:solidFill>
                <a:effectLst/>
                <a:latin typeface="+mn-lt"/>
                <a:ea typeface="+mn-ea"/>
                <a:cs typeface="+mn-cs"/>
              </a:rPr>
              <a:t>: Measures taken to rehabilitate degraded ecosystems</a:t>
            </a:r>
          </a:p>
          <a:p>
            <a:r>
              <a:rPr lang="en-US" sz="1300" i="1" kern="1200" dirty="0">
                <a:solidFill>
                  <a:schemeClr val="tx1"/>
                </a:solidFill>
                <a:effectLst/>
                <a:latin typeface="+mn-lt"/>
                <a:ea typeface="+mn-ea"/>
                <a:cs typeface="+mn-cs"/>
              </a:rPr>
              <a:t>Offsetting</a:t>
            </a:r>
            <a:r>
              <a:rPr lang="en-US" sz="1300" kern="1200" dirty="0">
                <a:solidFill>
                  <a:schemeClr val="tx1"/>
                </a:solidFill>
                <a:effectLst/>
                <a:latin typeface="+mn-lt"/>
                <a:ea typeface="+mn-ea"/>
                <a:cs typeface="+mn-cs"/>
              </a:rPr>
              <a:t>: Measures taken to compensate for any residual adverse impacts</a:t>
            </a:r>
          </a:p>
          <a:p>
            <a:br>
              <a:rPr lang="en-US" sz="1300" kern="1200" dirty="0">
                <a:solidFill>
                  <a:schemeClr val="tx1"/>
                </a:solidFill>
                <a:effectLst/>
                <a:latin typeface="+mn-lt"/>
                <a:ea typeface="+mn-ea"/>
                <a:cs typeface="+mn-cs"/>
              </a:rPr>
            </a:br>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Envision framework applies this hierarchy across a range of topics. For example, when considering social impacts of a project it is just as important to first avoid adverse impacts as it is when considering environmental implications.</a:t>
            </a:r>
          </a:p>
          <a:p>
            <a:endParaRPr lang="en-US" dirty="0"/>
          </a:p>
        </p:txBody>
      </p:sp>
      <p:sp>
        <p:nvSpPr>
          <p:cNvPr id="4" name="Slide Number Placeholder 3"/>
          <p:cNvSpPr>
            <a:spLocks noGrp="1"/>
          </p:cNvSpPr>
          <p:nvPr>
            <p:ph type="sldNum" sz="quarter" idx="10"/>
          </p:nvPr>
        </p:nvSpPr>
        <p:spPr/>
        <p:txBody>
          <a:bodyPr/>
          <a:lstStyle/>
          <a:p>
            <a:fld id="{F52C3CA7-BEC9-4CAC-BE20-A54738F665B3}" type="slidenum">
              <a:rPr lang="en-US" smtClean="0"/>
              <a:pPr/>
              <a:t>19</a:t>
            </a:fld>
            <a:endParaRPr lang="en-US"/>
          </a:p>
        </p:txBody>
      </p:sp>
    </p:spTree>
    <p:extLst>
      <p:ext uri="{BB962C8B-B14F-4D97-AF65-F5344CB8AC3E}">
        <p14:creationId xmlns:p14="http://schemas.microsoft.com/office/powerpoint/2010/main" val="9731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371600" y="650875"/>
            <a:ext cx="4343400" cy="3257550"/>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25000" lnSpcReduction="20000"/>
          </a:bodyPr>
          <a:lstStyle/>
          <a:p>
            <a:r>
              <a:rPr lang="en-US" sz="1200" u="sng" dirty="0"/>
              <a:t>Script:</a:t>
            </a:r>
          </a:p>
          <a:p>
            <a:pPr>
              <a:lnSpc>
                <a:spcPct val="90000"/>
              </a:lnSpc>
              <a:spcBef>
                <a:spcPct val="0"/>
              </a:spcBef>
            </a:pPr>
            <a:r>
              <a:rPr lang="en-US" sz="1200" dirty="0">
                <a:solidFill>
                  <a:srgbClr val="A6A6A6"/>
                </a:solidFill>
                <a:latin typeface="Arial" pitchFamily="-72" charset="0"/>
                <a:ea typeface="Arial" pitchFamily="-72" charset="0"/>
                <a:cs typeface="Arial" pitchFamily="-72" charset="0"/>
              </a:rPr>
              <a:t>Envision was developed in joint collaboration between the Institute for Sustainable Infrastructure</a:t>
            </a:r>
            <a:r>
              <a:rPr lang="en-US" sz="1200" baseline="0" dirty="0">
                <a:solidFill>
                  <a:srgbClr val="A6A6A6"/>
                </a:solidFill>
                <a:latin typeface="Arial" pitchFamily="-72" charset="0"/>
                <a:ea typeface="Arial" pitchFamily="-72" charset="0"/>
                <a:cs typeface="Arial" pitchFamily="-72" charset="0"/>
              </a:rPr>
              <a:t> and the </a:t>
            </a:r>
            <a:r>
              <a:rPr lang="en-US" sz="1200" dirty="0">
                <a:solidFill>
                  <a:srgbClr val="A6A6A6"/>
                </a:solidFill>
                <a:latin typeface="Arial" pitchFamily="-72" charset="0"/>
                <a:ea typeface="Arial" pitchFamily="-72" charset="0"/>
                <a:cs typeface="Arial" pitchFamily="-72" charset="0"/>
              </a:rPr>
              <a:t>Zofnass Program for Sustainable Infrastructure at the Harvard University Graduate School of Design. </a:t>
            </a:r>
          </a:p>
          <a:p>
            <a:pPr>
              <a:lnSpc>
                <a:spcPct val="90000"/>
              </a:lnSpc>
              <a:spcBef>
                <a:spcPct val="0"/>
              </a:spcBef>
            </a:pPr>
            <a:endParaRPr lang="en-US" sz="1200" dirty="0"/>
          </a:p>
          <a:p>
            <a:pPr>
              <a:lnSpc>
                <a:spcPct val="90000"/>
              </a:lnSpc>
              <a:spcBef>
                <a:spcPct val="0"/>
              </a:spcBef>
            </a:pPr>
            <a:r>
              <a:rPr lang="en-US" sz="1200" dirty="0">
                <a:solidFill>
                  <a:srgbClr val="A6A6A6"/>
                </a:solidFill>
                <a:latin typeface="Arial" pitchFamily="-72" charset="0"/>
                <a:ea typeface="Arial" pitchFamily="-72" charset="0"/>
                <a:cs typeface="Arial" pitchFamily="-72" charset="0"/>
              </a:rPr>
              <a:t>The Institute for Sustainable Infrastructure is a not-for-profit education and research organization founded by the American Public Works Association, the American Council of Engineering Companies and the American Society of Civil Engineers. </a:t>
            </a:r>
          </a:p>
          <a:p>
            <a:pPr>
              <a:lnSpc>
                <a:spcPct val="90000"/>
              </a:lnSpc>
              <a:spcBef>
                <a:spcPct val="0"/>
              </a:spcBef>
            </a:pPr>
            <a:endParaRPr lang="en-US" sz="1200" dirty="0"/>
          </a:p>
          <a:p>
            <a:pPr>
              <a:lnSpc>
                <a:spcPct val="80000"/>
              </a:lnSpc>
              <a:spcBef>
                <a:spcPct val="0"/>
              </a:spcBef>
            </a:pPr>
            <a:r>
              <a:rPr lang="en-US" sz="1200" dirty="0">
                <a:latin typeface="Arial" pitchFamily="-72" charset="0"/>
                <a:cs typeface="MS PGothic" charset="0"/>
              </a:rPr>
              <a:t>Each founding organization was developing a sustainable infrastructure program and saw the need for a standardized framework for classification of sustainability practices.  The organizations decided to work together to form ISI to develop</a:t>
            </a:r>
            <a:r>
              <a:rPr lang="en-US" sz="1200" baseline="0" dirty="0">
                <a:latin typeface="Arial" pitchFamily="-72" charset="0"/>
                <a:cs typeface="MS PGothic" charset="0"/>
              </a:rPr>
              <a:t> and manage Envision</a:t>
            </a:r>
            <a:r>
              <a:rPr lang="en-US" sz="1200" dirty="0">
                <a:latin typeface="Arial" pitchFamily="-72" charset="0"/>
                <a:cs typeface="MS PGothic" charset="0"/>
              </a:rPr>
              <a:t>.  Along</a:t>
            </a:r>
            <a:r>
              <a:rPr lang="en-US" sz="1200" baseline="0" dirty="0">
                <a:latin typeface="Arial" pitchFamily="-72" charset="0"/>
                <a:cs typeface="MS PGothic" charset="0"/>
              </a:rPr>
              <a:t> the way, t</a:t>
            </a:r>
            <a:r>
              <a:rPr lang="en-US" sz="1200" dirty="0">
                <a:latin typeface="Arial" pitchFamily="-72" charset="0"/>
                <a:cs typeface="MS PGothic" charset="0"/>
              </a:rPr>
              <a:t>here was collaboration with federal agencies, universities, consultants, professional societies, municipalities, and others. This tool was vetted by industry experts.</a:t>
            </a:r>
          </a:p>
          <a:p>
            <a:pPr>
              <a:lnSpc>
                <a:spcPct val="90000"/>
              </a:lnSpc>
              <a:spcBef>
                <a:spcPct val="0"/>
              </a:spcBef>
            </a:pPr>
            <a:endParaRPr lang="en-US" dirty="0"/>
          </a:p>
          <a:p>
            <a:pPr>
              <a:lnSpc>
                <a:spcPct val="90000"/>
              </a:lnSpc>
              <a:spcBef>
                <a:spcPct val="0"/>
              </a:spcBef>
            </a:pP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D738F3-0927-4977-B62B-8C95BBEC6883}"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46836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0875"/>
            <a:ext cx="4343400" cy="3257550"/>
          </a:xfrm>
        </p:spPr>
      </p:sp>
      <p:sp>
        <p:nvSpPr>
          <p:cNvPr id="3" name="Notes Placeholder 2"/>
          <p:cNvSpPr>
            <a:spLocks noGrp="1"/>
          </p:cNvSpPr>
          <p:nvPr>
            <p:ph type="body" idx="1"/>
          </p:nvPr>
        </p:nvSpPr>
        <p:spPr/>
        <p:txBody>
          <a:bodyPr>
            <a:normAutofit fontScale="25000" lnSpcReduction="20000"/>
          </a:bodyPr>
          <a:lstStyle/>
          <a:p>
            <a:r>
              <a:rPr lang="en-US" sz="1300" u="sng" kern="1200" dirty="0">
                <a:solidFill>
                  <a:schemeClr val="tx1"/>
                </a:solidFill>
                <a:effectLst/>
                <a:latin typeface="+mn-lt"/>
                <a:ea typeface="+mn-ea"/>
                <a:cs typeface="+mn-cs"/>
              </a:rPr>
              <a:t>Script:</a:t>
            </a:r>
          </a:p>
          <a:p>
            <a:endParaRPr lang="en-US" sz="1300" u="none"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Envision provides opportunities to improve projects in three dimensions</a:t>
            </a:r>
          </a:p>
          <a:p>
            <a:endParaRPr lang="en-US" sz="1300" kern="1200" dirty="0">
              <a:solidFill>
                <a:schemeClr val="tx1"/>
              </a:solidFill>
              <a:effectLst/>
              <a:latin typeface="+mn-lt"/>
              <a:ea typeface="+mn-ea"/>
              <a:cs typeface="+mn-cs"/>
            </a:endParaRPr>
          </a:p>
          <a:p>
            <a:pPr defTabSz="948229">
              <a:defRPr/>
            </a:pPr>
            <a:r>
              <a:rPr lang="en-US" sz="1400" dirty="0"/>
              <a:t>First is the project life cycle.  We</a:t>
            </a:r>
            <a:r>
              <a:rPr lang="en-US" sz="1400" baseline="0" dirty="0"/>
              <a:t> are trying to go beyond planning and design to the construction phase to consider operations and maintenance and also the end of useful life, such as the </a:t>
            </a:r>
            <a:r>
              <a:rPr lang="en-US" sz="1400" dirty="0"/>
              <a:t>ability to disassemble and up-cycle materials.  </a:t>
            </a:r>
          </a:p>
          <a:p>
            <a:pPr defTabSz="948229">
              <a:defRPr/>
            </a:pPr>
            <a:endParaRPr lang="en-US" sz="1400" dirty="0"/>
          </a:p>
          <a:p>
            <a:pPr defTabSz="948229">
              <a:defRPr/>
            </a:pPr>
            <a:r>
              <a:rPr lang="en-US" sz="1400" dirty="0"/>
              <a:t>Second is stakeholder collaboration.  </a:t>
            </a:r>
            <a:r>
              <a:rPr lang="en-US" sz="1300" kern="1200" dirty="0">
                <a:solidFill>
                  <a:schemeClr val="tx1"/>
                </a:solidFill>
                <a:effectLst/>
                <a:latin typeface="+mn-lt"/>
                <a:ea typeface="+mn-ea"/>
                <a:cs typeface="+mn-cs"/>
              </a:rPr>
              <a:t>When an inclusive, representative group of stakeholders is engaged throughout planning and design, resultant projects satisfy the widest possible swath of the community.  Planning/design team collaborations with stakeholders also identify the widest practical array of sustainability alternatives for consideration, including by-products synergies and social benefits.</a:t>
            </a:r>
          </a:p>
          <a:p>
            <a:pPr marL="0" lvl="0" indent="0">
              <a:buFont typeface="+mj-lt"/>
              <a:buNone/>
            </a:pPr>
            <a:endParaRPr lang="en-US" sz="1300" kern="1200" dirty="0">
              <a:solidFill>
                <a:schemeClr val="tx1"/>
              </a:solidFill>
              <a:effectLst/>
              <a:latin typeface="+mn-lt"/>
              <a:ea typeface="+mn-ea"/>
              <a:cs typeface="+mn-cs"/>
            </a:endParaRPr>
          </a:p>
          <a:p>
            <a:pPr marL="0" lvl="0" indent="0">
              <a:buFont typeface="+mj-lt"/>
              <a:buNone/>
            </a:pPr>
            <a:r>
              <a:rPr lang="en-US" sz="1300" kern="1200" dirty="0">
                <a:solidFill>
                  <a:schemeClr val="tx1"/>
                </a:solidFill>
                <a:effectLst/>
                <a:latin typeface="+mn-lt"/>
                <a:ea typeface="+mn-ea"/>
                <a:cs typeface="+mn-cs"/>
              </a:rPr>
              <a:t>Third</a:t>
            </a:r>
            <a:r>
              <a:rPr lang="en-US" sz="1300" kern="1200" baseline="0" dirty="0">
                <a:solidFill>
                  <a:schemeClr val="tx1"/>
                </a:solidFill>
                <a:effectLst/>
                <a:latin typeface="+mn-lt"/>
                <a:ea typeface="+mn-ea"/>
                <a:cs typeface="+mn-cs"/>
              </a:rPr>
              <a:t> are the </a:t>
            </a:r>
            <a:r>
              <a:rPr lang="en-US" sz="1300" kern="1200" dirty="0">
                <a:solidFill>
                  <a:schemeClr val="tx1"/>
                </a:solidFill>
                <a:effectLst/>
                <a:latin typeface="+mn-lt"/>
                <a:ea typeface="+mn-ea"/>
                <a:cs typeface="+mn-cs"/>
              </a:rPr>
              <a:t>levels of sustainability achievement.  Envision offers credit for a wide range of sustainability success, from slight to outstanding.  </a:t>
            </a:r>
          </a:p>
          <a:p>
            <a:pPr defTabSz="948229">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A8463EE2-F007-FA49-AC2A-DF22AB8F7ADF}" type="slidenum">
              <a:rPr lang="en-US" smtClean="0"/>
              <a:pPr/>
              <a:t>20</a:t>
            </a:fld>
            <a:endParaRPr lang="en-US" dirty="0"/>
          </a:p>
        </p:txBody>
      </p:sp>
    </p:spTree>
    <p:extLst>
      <p:ext uri="{BB962C8B-B14F-4D97-AF65-F5344CB8AC3E}">
        <p14:creationId xmlns:p14="http://schemas.microsoft.com/office/powerpoint/2010/main" val="366917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As a project progresses over time the ability to influence its overall sustainability decreases while the cost to do so increases. Broad and effective collaboration early in a project can increase the sustainability potential at little to no cost. The perception of sustainability as a ‘premium’ results from trying to apply sustainability late in development to a business-as-usual project.</a:t>
            </a:r>
            <a:endParaRPr lang="en-US" sz="1300" kern="1200" dirty="0">
              <a:solidFill>
                <a:schemeClr val="tx1"/>
              </a:solidFill>
              <a:effectLst/>
              <a:latin typeface="+mn-lt"/>
              <a:ea typeface="+mn-ea"/>
              <a:cs typeface="+mn-cs"/>
            </a:endParaRPr>
          </a:p>
          <a:p>
            <a:pPr marL="0" marR="0" indent="0" algn="l" defTabSz="1018824" rtl="0"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effectLst/>
              <a:latin typeface="+mn-lt"/>
              <a:ea typeface="+mn-ea"/>
              <a:cs typeface="+mn-cs"/>
            </a:endParaRPr>
          </a:p>
          <a:p>
            <a:pPr marL="0" marR="0" indent="0" algn="l" defTabSz="1018824" rtl="0"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2C3CA7-BEC9-4CAC-BE20-A54738F665B3}" type="slidenum">
              <a:rPr lang="en-US" smtClean="0"/>
              <a:pPr/>
              <a:t>21</a:t>
            </a:fld>
            <a:endParaRPr lang="en-US"/>
          </a:p>
        </p:txBody>
      </p:sp>
    </p:spTree>
    <p:extLst>
      <p:ext uri="{BB962C8B-B14F-4D97-AF65-F5344CB8AC3E}">
        <p14:creationId xmlns:p14="http://schemas.microsoft.com/office/powerpoint/2010/main" val="135419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0875"/>
            <a:ext cx="4343400" cy="3257550"/>
          </a:xfrm>
        </p:spPr>
      </p:sp>
      <p:sp>
        <p:nvSpPr>
          <p:cNvPr id="3" name="Notes Placeholder 2"/>
          <p:cNvSpPr>
            <a:spLocks noGrp="1"/>
          </p:cNvSpPr>
          <p:nvPr>
            <p:ph type="body" idx="1"/>
          </p:nvPr>
        </p:nvSpPr>
        <p:spPr/>
        <p:txBody>
          <a:bodyPr>
            <a:normAutofit fontScale="25000" lnSpcReduction="20000"/>
          </a:bodyPr>
          <a:lstStyle/>
          <a:p>
            <a:r>
              <a:rPr lang="en-US" sz="1300" u="sng" kern="1200" dirty="0">
                <a:solidFill>
                  <a:schemeClr val="tx1"/>
                </a:solidFill>
                <a:effectLst/>
                <a:latin typeface="+mn-lt"/>
                <a:ea typeface="+mn-ea"/>
                <a:cs typeface="+mn-cs"/>
              </a:rPr>
              <a:t>Script:</a:t>
            </a:r>
          </a:p>
          <a:p>
            <a:r>
              <a:rPr lang="en-US" sz="1300" kern="1200" dirty="0">
                <a:solidFill>
                  <a:schemeClr val="tx1"/>
                </a:solidFill>
                <a:effectLst/>
                <a:latin typeface="+mn-lt"/>
                <a:ea typeface="+mn-ea"/>
                <a:cs typeface="+mn-cs"/>
              </a:rPr>
              <a:t>Innovation drives forward the state-of-the-art in sustainable infrastructure.</a:t>
            </a:r>
            <a:r>
              <a:rPr lang="en-US" sz="1300" kern="1200" baseline="0" dirty="0">
                <a:solidFill>
                  <a:schemeClr val="tx1"/>
                </a:solidFill>
                <a:effectLst/>
                <a:latin typeface="+mn-lt"/>
                <a:ea typeface="+mn-ea"/>
                <a:cs typeface="+mn-cs"/>
              </a:rPr>
              <a:t>  There are points for innovation related to:</a:t>
            </a:r>
          </a:p>
          <a:p>
            <a:pPr marL="285750" indent="-285750">
              <a:buFont typeface="Arial" panose="020B0604020202020204" pitchFamily="34" charset="0"/>
              <a:buChar char="•"/>
            </a:pPr>
            <a:r>
              <a:rPr lang="en-US" sz="1300" kern="1200" dirty="0">
                <a:solidFill>
                  <a:schemeClr val="tx1"/>
                </a:solidFill>
                <a:effectLst/>
                <a:latin typeface="+mn-lt"/>
                <a:ea typeface="+mn-ea"/>
                <a:cs typeface="+mn-cs"/>
              </a:rPr>
              <a:t>going above and beyond the highest achievement level for a specific credit</a:t>
            </a:r>
          </a:p>
          <a:p>
            <a:pPr marL="285750" indent="-285750">
              <a:buFont typeface="Arial" panose="020B0604020202020204" pitchFamily="34" charset="0"/>
              <a:buChar char="•"/>
            </a:pPr>
            <a:r>
              <a:rPr lang="en-US" sz="1300" kern="1200" baseline="0" dirty="0">
                <a:solidFill>
                  <a:schemeClr val="tx1"/>
                </a:solidFill>
                <a:effectLst/>
                <a:latin typeface="+mn-lt"/>
                <a:ea typeface="+mn-ea"/>
                <a:cs typeface="+mn-cs"/>
              </a:rPr>
              <a:t>Overcoming barriers</a:t>
            </a:r>
          </a:p>
          <a:p>
            <a:pPr marL="285750" indent="-285750">
              <a:buFont typeface="Arial" panose="020B0604020202020204" pitchFamily="34" charset="0"/>
              <a:buChar char="•"/>
            </a:pPr>
            <a:r>
              <a:rPr lang="en-US" sz="1300" kern="1200" baseline="0" dirty="0">
                <a:solidFill>
                  <a:schemeClr val="tx1"/>
                </a:solidFill>
                <a:effectLst/>
                <a:latin typeface="+mn-lt"/>
                <a:ea typeface="+mn-ea"/>
                <a:cs typeface="+mn-cs"/>
              </a:rPr>
              <a:t>Creating solutions that are scalable</a:t>
            </a:r>
          </a:p>
          <a:p>
            <a:pPr marL="285750" indent="-285750">
              <a:buFont typeface="Arial" panose="020B0604020202020204" pitchFamily="34" charset="0"/>
              <a:buChar char="•"/>
            </a:pPr>
            <a:r>
              <a:rPr lang="en-US" sz="1300" kern="1200" baseline="0" dirty="0">
                <a:solidFill>
                  <a:schemeClr val="tx1"/>
                </a:solidFill>
                <a:effectLst/>
                <a:latin typeface="+mn-lt"/>
                <a:ea typeface="+mn-ea"/>
                <a:cs typeface="+mn-cs"/>
              </a:rPr>
              <a:t>Creating solutions that are transferable</a:t>
            </a:r>
          </a:p>
          <a:p>
            <a:pPr marL="0" indent="0">
              <a:buFont typeface="Arial" panose="020B0604020202020204" pitchFamily="34" charset="0"/>
              <a:buNone/>
            </a:pPr>
            <a:endParaRPr lang="en-US" sz="13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463EE2-F007-FA49-AC2A-DF22AB8F7ADF}" type="slidenum">
              <a:rPr lang="en-US" smtClean="0"/>
              <a:pPr/>
              <a:t>22</a:t>
            </a:fld>
            <a:endParaRPr lang="en-US" dirty="0"/>
          </a:p>
        </p:txBody>
      </p:sp>
    </p:spTree>
    <p:extLst>
      <p:ext uri="{BB962C8B-B14F-4D97-AF65-F5344CB8AC3E}">
        <p14:creationId xmlns:p14="http://schemas.microsoft.com/office/powerpoint/2010/main" val="4064721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0875"/>
            <a:ext cx="4343400" cy="3257550"/>
          </a:xfrm>
        </p:spPr>
      </p:sp>
      <p:sp>
        <p:nvSpPr>
          <p:cNvPr id="3" name="Notes Placeholder 2"/>
          <p:cNvSpPr>
            <a:spLocks noGrp="1"/>
          </p:cNvSpPr>
          <p:nvPr>
            <p:ph type="body" idx="1"/>
          </p:nvPr>
        </p:nvSpPr>
        <p:spPr/>
        <p:txBody>
          <a:bodyPr>
            <a:normAutofit fontScale="25000" lnSpcReduction="20000"/>
          </a:bodyPr>
          <a:lstStyle/>
          <a:p>
            <a:r>
              <a:rPr lang="en-US" sz="1300" u="sng" kern="1200" dirty="0">
                <a:solidFill>
                  <a:schemeClr val="tx1"/>
                </a:solidFill>
                <a:effectLst/>
                <a:latin typeface="+mn-lt"/>
                <a:ea typeface="+mn-ea"/>
                <a:cs typeface="+mn-cs"/>
              </a:rPr>
              <a:t>Script:</a:t>
            </a:r>
          </a:p>
          <a:p>
            <a:r>
              <a:rPr lang="en-US" sz="1300" kern="1200" dirty="0">
                <a:solidFill>
                  <a:schemeClr val="tx1"/>
                </a:solidFill>
                <a:effectLst/>
                <a:latin typeface="+mn-lt"/>
                <a:ea typeface="+mn-ea"/>
                <a:cs typeface="+mn-cs"/>
              </a:rPr>
              <a:t>Traditional engineering is only the beginning.  Envision encourages, even requires us to gain new knowledge and broaden perspective.  To truly do sustainable infrastructure, we need to understand the interconnected nature of what we do, how each project connects to the community within which it functions.  This is a richer landscape that requires much more inclusive participation and wider horizons.  The New Breed of Practitioner we’re trying to create understands the wider implications of this work, and brings the judgement and skill to plan, build, and operate in this new paradigm.</a:t>
            </a:r>
          </a:p>
          <a:p>
            <a:endParaRPr lang="en-US" dirty="0"/>
          </a:p>
          <a:p>
            <a:pPr marL="236538" indent="-225425">
              <a:defRPr/>
            </a:pPr>
            <a:r>
              <a:rPr lang="en-US" sz="2118" dirty="0"/>
              <a:t>Captures, retains, and disseminates knowledge</a:t>
            </a:r>
          </a:p>
          <a:p>
            <a:pPr marL="899010" lvl="1" indent="-505694">
              <a:defRPr/>
            </a:pPr>
            <a:r>
              <a:rPr lang="en-US" sz="1765" dirty="0"/>
              <a:t>Designed to guide sustainable project conception and delivery</a:t>
            </a:r>
          </a:p>
          <a:p>
            <a:pPr marL="899010" lvl="1" indent="-505694">
              <a:defRPr/>
            </a:pPr>
            <a:r>
              <a:rPr lang="en-US" sz="1765" dirty="0"/>
              <a:t>More than specifications, e.g., “% waste sent to landfill”</a:t>
            </a:r>
          </a:p>
          <a:p>
            <a:pPr marL="236538" indent="-225425">
              <a:defRPr/>
            </a:pPr>
            <a:r>
              <a:rPr lang="en-US" sz="2118" dirty="0"/>
              <a:t>Creates a new breed of sustainability engineer/practitioner</a:t>
            </a:r>
          </a:p>
          <a:p>
            <a:pPr marL="899010" lvl="1" indent="-505694">
              <a:defRPr/>
            </a:pPr>
            <a:r>
              <a:rPr lang="en-US" sz="1765" dirty="0"/>
              <a:t>Good knowledge of what it takes to develop projects that truly contribute to sustainability</a:t>
            </a:r>
          </a:p>
          <a:p>
            <a:pPr marL="899010" lvl="1" indent="-505694">
              <a:defRPr/>
            </a:pPr>
            <a:r>
              <a:rPr lang="en-US" sz="1765" dirty="0"/>
              <a:t>Ability to work within the new sustainability paradigm</a:t>
            </a:r>
          </a:p>
          <a:p>
            <a:endParaRPr lang="en-US" b="1" dirty="0"/>
          </a:p>
        </p:txBody>
      </p:sp>
      <p:sp>
        <p:nvSpPr>
          <p:cNvPr id="4" name="Slide Number Placeholder 3"/>
          <p:cNvSpPr>
            <a:spLocks noGrp="1"/>
          </p:cNvSpPr>
          <p:nvPr>
            <p:ph type="sldNum" sz="quarter" idx="10"/>
          </p:nvPr>
        </p:nvSpPr>
        <p:spPr/>
        <p:txBody>
          <a:bodyPr/>
          <a:lstStyle/>
          <a:p>
            <a:fld id="{A8463EE2-F007-FA49-AC2A-DF22AB8F7ADF}" type="slidenum">
              <a:rPr lang="en-US" smtClean="0"/>
              <a:pPr/>
              <a:t>23</a:t>
            </a:fld>
            <a:endParaRPr lang="en-US" dirty="0"/>
          </a:p>
        </p:txBody>
      </p:sp>
    </p:spTree>
    <p:extLst>
      <p:ext uri="{BB962C8B-B14F-4D97-AF65-F5344CB8AC3E}">
        <p14:creationId xmlns:p14="http://schemas.microsoft.com/office/powerpoint/2010/main" val="4206991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Notes to Trainer:</a:t>
            </a:r>
          </a:p>
          <a:p>
            <a:r>
              <a:rPr lang="en-US" sz="1200" i="1" kern="1200" dirty="0">
                <a:solidFill>
                  <a:schemeClr val="tx1"/>
                </a:solidFill>
                <a:effectLst/>
                <a:latin typeface="+mn-lt"/>
                <a:ea typeface="+mn-ea"/>
                <a:cs typeface="+mn-cs"/>
              </a:rPr>
              <a:t>Poll the participants (yes/no answers will suffice here; if ‘no’, make sure to identify the pain points and clarify before moving forward)</a:t>
            </a:r>
          </a:p>
          <a:p>
            <a:pPr marL="285750" indent="-285750">
              <a:buFont typeface="Arial" panose="020B0604020202020204" pitchFamily="34" charset="0"/>
              <a:buChar char="•"/>
            </a:pPr>
            <a:r>
              <a:rPr lang="en-US" sz="1300" i="0" kern="1200" dirty="0">
                <a:solidFill>
                  <a:schemeClr val="tx1"/>
                </a:solidFill>
                <a:effectLst/>
                <a:latin typeface="+mn-lt"/>
                <a:ea typeface="+mn-ea"/>
                <a:cs typeface="+mn-cs"/>
              </a:rPr>
              <a:t>Can you demonstrate how infrastructure can address the challenges inherent to sustainable development?</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Did you discover infrastructure’s role in overcoming challenges in achieving sustainability?</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Did you demonstrate how the Envision framework relates to sustainable infrastructure?</a:t>
            </a:r>
          </a:p>
          <a:p>
            <a:endParaRPr lang="en-US" dirty="0"/>
          </a:p>
        </p:txBody>
      </p:sp>
      <p:sp>
        <p:nvSpPr>
          <p:cNvPr id="4" name="Slide Number Placeholder 3"/>
          <p:cNvSpPr>
            <a:spLocks noGrp="1"/>
          </p:cNvSpPr>
          <p:nvPr>
            <p:ph type="sldNum" sz="quarter" idx="10"/>
          </p:nvPr>
        </p:nvSpPr>
        <p:spPr/>
        <p:txBody>
          <a:bodyPr/>
          <a:lstStyle/>
          <a:p>
            <a:fld id="{F52C3CA7-BEC9-4CAC-BE20-A54738F665B3}" type="slidenum">
              <a:rPr lang="en-US" smtClean="0"/>
              <a:pPr/>
              <a:t>24</a:t>
            </a:fld>
            <a:endParaRPr lang="en-US"/>
          </a:p>
        </p:txBody>
      </p:sp>
    </p:spTree>
    <p:extLst>
      <p:ext uri="{BB962C8B-B14F-4D97-AF65-F5344CB8AC3E}">
        <p14:creationId xmlns:p14="http://schemas.microsoft.com/office/powerpoint/2010/main" val="220913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1371600" y="650875"/>
            <a:ext cx="4343400" cy="3257550"/>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u="sng" dirty="0"/>
              <a:t>Script:</a:t>
            </a:r>
          </a:p>
          <a:p>
            <a:pPr marL="0" marR="0" indent="0" algn="l" defTabSz="1018824" rtl="0" eaLnBrk="1" fontAlgn="auto" latinLnBrk="0" hangingPunct="1">
              <a:lnSpc>
                <a:spcPct val="70000"/>
              </a:lnSpc>
              <a:spcBef>
                <a:spcPct val="0"/>
              </a:spcBef>
              <a:spcAft>
                <a:spcPts val="0"/>
              </a:spcAft>
              <a:buClrTx/>
              <a:buSzTx/>
              <a:buFontTx/>
              <a:buNone/>
              <a:tabLst/>
              <a:defRPr/>
            </a:pPr>
            <a:r>
              <a:rPr lang="en-US" sz="1300" kern="1200" dirty="0">
                <a:solidFill>
                  <a:schemeClr val="tx1"/>
                </a:solidFill>
                <a:effectLst/>
                <a:latin typeface="+mn-lt"/>
                <a:ea typeface="+mn-ea"/>
                <a:cs typeface="+mn-cs"/>
              </a:rPr>
              <a:t>The </a:t>
            </a:r>
            <a:r>
              <a:rPr lang="x-none" sz="1300" kern="1200" dirty="0">
                <a:solidFill>
                  <a:schemeClr val="tx1"/>
                </a:solidFill>
                <a:effectLst/>
                <a:latin typeface="+mn-lt"/>
                <a:ea typeface="+mn-ea"/>
                <a:cs typeface="+mn-cs"/>
              </a:rPr>
              <a:t> </a:t>
            </a:r>
            <a:r>
              <a:rPr lang="en-US" sz="1300" kern="1200" dirty="0">
                <a:solidFill>
                  <a:schemeClr val="tx1"/>
                </a:solidFill>
                <a:effectLst/>
                <a:latin typeface="+mn-lt"/>
                <a:ea typeface="+mn-ea"/>
                <a:cs typeface="+mn-cs"/>
              </a:rPr>
              <a:t>purpose of Envision is “to foster a dramatic and necessary improvement in the performance and resiliency of our physical infrastructure across the full spectrum of sustainability.” Envision provides the framework and incentives needed to initiate this systemic change. As a guidance tool, Envision provides industry-wide sustainability metrics for all infrastructure types.</a:t>
            </a:r>
            <a:r>
              <a:rPr lang="en-US" sz="1100" dirty="0">
                <a:effectLst/>
              </a:rPr>
              <a:t> </a:t>
            </a:r>
            <a:r>
              <a:rPr lang="x-none" sz="1300"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pPr>
              <a:lnSpc>
                <a:spcPct val="80000"/>
              </a:lnSpc>
              <a:spcBef>
                <a:spcPct val="0"/>
              </a:spcBef>
            </a:pPr>
            <a:endParaRPr lang="en-US" sz="1100" dirty="0">
              <a:latin typeface="Arial" pitchFamily="-72" charset="0"/>
              <a:cs typeface="MS PGothic" charset="0"/>
            </a:endParaRPr>
          </a:p>
          <a:p>
            <a:pPr>
              <a:spcBef>
                <a:spcPct val="0"/>
              </a:spcBef>
              <a:spcAft>
                <a:spcPts val="1200"/>
              </a:spcAft>
            </a:pPr>
            <a:r>
              <a:rPr lang="en-US" sz="1300" kern="1200" dirty="0">
                <a:solidFill>
                  <a:schemeClr val="tx1"/>
                </a:solidFill>
                <a:effectLst/>
                <a:latin typeface="+mn-lt"/>
                <a:ea typeface="+mn-ea"/>
                <a:cs typeface="+mn-cs"/>
              </a:rPr>
              <a:t>While initially developed for the US and Canada, Envision is being applied world-wide.</a:t>
            </a:r>
          </a:p>
          <a:p>
            <a:pPr>
              <a:spcBef>
                <a:spcPct val="0"/>
              </a:spcBef>
              <a:spcAft>
                <a:spcPts val="1200"/>
              </a:spcAft>
            </a:pPr>
            <a:endParaRPr lang="en-US" sz="1100" u="sng" dirty="0">
              <a:latin typeface="Arial" pitchFamily="-72" charset="0"/>
              <a:ea typeface="Arial" pitchFamily="-72" charset="0"/>
              <a:cs typeface="Arial" pitchFamily="-72" charset="0"/>
            </a:endParaRPr>
          </a:p>
          <a:p>
            <a:pPr>
              <a:lnSpc>
                <a:spcPct val="90000"/>
              </a:lnSpc>
              <a:spcBef>
                <a:spcPct val="0"/>
              </a:spcBef>
            </a:pPr>
            <a:r>
              <a:rPr lang="en-US" sz="1100" u="sng" dirty="0"/>
              <a:t>Note</a:t>
            </a:r>
            <a:r>
              <a:rPr lang="en-US" sz="1100" u="sng" baseline="0" dirty="0"/>
              <a:t>:</a:t>
            </a:r>
            <a:endParaRPr lang="en-US" sz="1100" u="sng" dirty="0"/>
          </a:p>
          <a:p>
            <a:pPr>
              <a:lnSpc>
                <a:spcPct val="90000"/>
              </a:lnSpc>
              <a:spcBef>
                <a:spcPct val="0"/>
              </a:spcBef>
            </a:pPr>
            <a:r>
              <a:rPr lang="en-US" sz="1100" dirty="0"/>
              <a:t>Envision timeline is:</a:t>
            </a:r>
          </a:p>
          <a:p>
            <a:pPr marL="171450" indent="-171450">
              <a:lnSpc>
                <a:spcPct val="90000"/>
              </a:lnSpc>
              <a:spcBef>
                <a:spcPct val="0"/>
              </a:spcBef>
              <a:buFont typeface="Arial" panose="020B0604020202020204" pitchFamily="34" charset="0"/>
              <a:buChar char="•"/>
            </a:pPr>
            <a:r>
              <a:rPr lang="en-US" sz="1100" dirty="0"/>
              <a:t>First version of Envision for industry review and comment came out July 5, 2011</a:t>
            </a:r>
          </a:p>
          <a:p>
            <a:pPr marL="171450" indent="-171450">
              <a:lnSpc>
                <a:spcPct val="90000"/>
              </a:lnSpc>
              <a:spcBef>
                <a:spcPct val="0"/>
              </a:spcBef>
              <a:buFont typeface="Arial" panose="020B0604020202020204" pitchFamily="34" charset="0"/>
              <a:buChar char="•"/>
            </a:pPr>
            <a:r>
              <a:rPr lang="en-US" sz="1100" dirty="0"/>
              <a:t>ISI and the Zofnass Program merged their two systems in the fall of 2011</a:t>
            </a:r>
          </a:p>
          <a:p>
            <a:pPr marL="171450" indent="-171450">
              <a:lnSpc>
                <a:spcPct val="90000"/>
              </a:lnSpc>
              <a:spcBef>
                <a:spcPct val="0"/>
              </a:spcBef>
              <a:buFont typeface="Arial" panose="020B0604020202020204" pitchFamily="34" charset="0"/>
              <a:buChar char="•"/>
            </a:pPr>
            <a:r>
              <a:rPr lang="en-US" sz="1100" dirty="0"/>
              <a:t>Second version of Envision came out February 16, 2012 for</a:t>
            </a:r>
            <a:r>
              <a:rPr lang="en-US" sz="1100" baseline="0" dirty="0"/>
              <a:t> self-assessments </a:t>
            </a:r>
          </a:p>
          <a:p>
            <a:pPr marL="171450" indent="-171450">
              <a:lnSpc>
                <a:spcPct val="90000"/>
              </a:lnSpc>
              <a:spcBef>
                <a:spcPct val="0"/>
              </a:spcBef>
              <a:buFont typeface="Arial" panose="020B0604020202020204" pitchFamily="34" charset="0"/>
              <a:buChar char="•"/>
            </a:pPr>
            <a:r>
              <a:rPr lang="en-US" sz="1100" baseline="0" dirty="0"/>
              <a:t>The Envision Sustainability Professional credential became available in April 2012</a:t>
            </a:r>
          </a:p>
          <a:p>
            <a:pPr marL="171450" indent="-171450">
              <a:lnSpc>
                <a:spcPct val="90000"/>
              </a:lnSpc>
              <a:spcBef>
                <a:spcPct val="0"/>
              </a:spcBef>
              <a:buFont typeface="Arial" panose="020B0604020202020204" pitchFamily="34" charset="0"/>
              <a:buChar char="•"/>
            </a:pPr>
            <a:r>
              <a:rPr lang="en-US" sz="1100" dirty="0"/>
              <a:t>Project verification began in September 2012</a:t>
            </a:r>
          </a:p>
          <a:p>
            <a:pPr marL="171450" indent="-171450">
              <a:lnSpc>
                <a:spcPct val="90000"/>
              </a:lnSpc>
              <a:spcBef>
                <a:spcPct val="0"/>
              </a:spcBef>
              <a:buFont typeface="Arial" panose="020B0604020202020204" pitchFamily="34" charset="0"/>
              <a:buChar char="•"/>
            </a:pPr>
            <a:r>
              <a:rPr lang="en-US" sz="1100" dirty="0"/>
              <a:t>The first project was verified for award in 2013</a:t>
            </a:r>
          </a:p>
          <a:p>
            <a:pPr marL="171450" indent="-171450">
              <a:lnSpc>
                <a:spcPct val="90000"/>
              </a:lnSpc>
              <a:spcBef>
                <a:spcPct val="0"/>
              </a:spcBef>
              <a:buFont typeface="Arial" panose="020B0604020202020204" pitchFamily="34" charset="0"/>
              <a:buChar char="•"/>
            </a:pPr>
            <a:r>
              <a:rPr lang="en-US" sz="1100" dirty="0"/>
              <a:t>Envision v3 was launched April 2018</a:t>
            </a:r>
          </a:p>
          <a:p>
            <a:pPr>
              <a:lnSpc>
                <a:spcPct val="70000"/>
              </a:lnSpc>
              <a:spcBef>
                <a:spcPct val="0"/>
              </a:spcBef>
            </a:pPr>
            <a:endParaRPr lang="en-US" sz="1000" dirty="0">
              <a:latin typeface="Arial" pitchFamily="-72" charset="0"/>
              <a:ea typeface="MS PGothic" charset="0"/>
              <a:cs typeface="MS PGothic" charset="0"/>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24DC20-990B-488F-BDE2-FBA0212E8852}"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1301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371600" y="650875"/>
            <a:ext cx="4343400" cy="32575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u="sng" dirty="0"/>
              <a:t>Script:</a:t>
            </a:r>
          </a:p>
          <a:p>
            <a:r>
              <a:rPr lang="en-US" sz="1300" kern="1200" dirty="0">
                <a:solidFill>
                  <a:schemeClr val="tx1"/>
                </a:solidFill>
                <a:effectLst/>
                <a:latin typeface="+mn-lt"/>
                <a:ea typeface="+mn-ea"/>
                <a:cs typeface="+mn-cs"/>
              </a:rPr>
              <a:t>Envision was designed as a holistic framework to apply to ALL types and sizes of civil infrastructure. This includes the roads, bridges, pipelines, railways, airports, dams, levees, landfills, water treatment systems, and other components that make up our civil works. </a:t>
            </a:r>
          </a:p>
          <a:p>
            <a:endParaRPr lang="en-US" sz="1300" i="1"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Envision is not designed to evaluate buildings intended exclusively for human occupation such as hospitals, schools, offices, or residences.</a:t>
            </a:r>
          </a:p>
          <a:p>
            <a:endParaRPr lang="en-US" sz="1300" i="1" kern="1200" dirty="0">
              <a:solidFill>
                <a:schemeClr val="tx1"/>
              </a:solidFill>
              <a:effectLst/>
              <a:latin typeface="+mn-lt"/>
              <a:ea typeface="+mn-ea"/>
              <a:cs typeface="+mn-cs"/>
            </a:endParaRPr>
          </a:p>
          <a:p>
            <a:r>
              <a:rPr lang="en-US" sz="900" i="1" dirty="0">
                <a:ea typeface="ＭＳ Ｐゴシック" panose="020B0600070205080204" pitchFamily="34" charset="-128"/>
              </a:rPr>
              <a:t>(First Point):</a:t>
            </a:r>
          </a:p>
          <a:p>
            <a:endParaRPr lang="en-US" sz="900" dirty="0">
              <a:ea typeface="ＭＳ Ｐゴシック" panose="020B0600070205080204" pitchFamily="34" charset="-128"/>
            </a:endParaRPr>
          </a:p>
          <a:p>
            <a:r>
              <a:rPr lang="en-US" sz="900" dirty="0">
                <a:ea typeface="ＭＳ Ｐゴシック" panose="020B0600070205080204" pitchFamily="34" charset="-128"/>
              </a:rPr>
              <a:t>Most available sustainability rating systems for infrastructure are sector specific or regionally based.  For example, there are rating systems specific to buildings, roads, airports, etc.  And there are rating systems in use by a city or state.  There was no comprehensive U.S. system that covers all aspects of infrastructure.  </a:t>
            </a:r>
          </a:p>
          <a:p>
            <a:endParaRPr lang="en-US" sz="900" dirty="0">
              <a:ea typeface="ＭＳ Ｐゴシック" panose="020B0600070205080204" pitchFamily="34" charset="-128"/>
            </a:endParaRPr>
          </a:p>
          <a:p>
            <a:r>
              <a:rPr lang="en-US" sz="900" dirty="0">
                <a:ea typeface="ＭＳ Ｐゴシック" panose="020B0600070205080204" pitchFamily="34" charset="-128"/>
              </a:rPr>
              <a:t>Envision was designed to fill this need.  </a:t>
            </a:r>
            <a:r>
              <a:rPr lang="en-US" sz="900" dirty="0">
                <a:ea typeface="ＭＳ Ｐゴシック" panose="020B0600070205080204" pitchFamily="34" charset="-128"/>
                <a:cs typeface="Arial" panose="020B0604020202020204" pitchFamily="34" charset="0"/>
              </a:rPr>
              <a:t>Over 900 sustainability</a:t>
            </a:r>
            <a:r>
              <a:rPr lang="en-US" sz="900" baseline="0" dirty="0">
                <a:ea typeface="ＭＳ Ｐゴシック" panose="020B0600070205080204" pitchFamily="34" charset="-128"/>
                <a:cs typeface="Arial" panose="020B0604020202020204" pitchFamily="34" charset="0"/>
              </a:rPr>
              <a:t> guidance and </a:t>
            </a:r>
            <a:r>
              <a:rPr lang="en-US" sz="900" dirty="0">
                <a:ea typeface="ＭＳ Ｐゴシック" panose="020B0600070205080204" pitchFamily="34" charset="-128"/>
                <a:cs typeface="Arial" panose="020B0604020202020204" pitchFamily="34" charset="0"/>
              </a:rPr>
              <a:t>rating systems were evaluated to identify gaps, develop goals, and refine an</a:t>
            </a:r>
            <a:r>
              <a:rPr lang="en-US" sz="900" baseline="0" dirty="0">
                <a:ea typeface="ＭＳ Ｐゴシック" panose="020B0600070205080204" pitchFamily="34" charset="-128"/>
                <a:cs typeface="Arial" panose="020B0604020202020204" pitchFamily="34" charset="0"/>
              </a:rPr>
              <a:t> </a:t>
            </a:r>
            <a:r>
              <a:rPr lang="en-US" sz="900" dirty="0">
                <a:ea typeface="ＭＳ Ｐゴシック" panose="020B0600070205080204" pitchFamily="34" charset="-128"/>
                <a:cs typeface="Arial" panose="020B0604020202020204" pitchFamily="34" charset="0"/>
              </a:rPr>
              <a:t>approach.  </a:t>
            </a:r>
          </a:p>
          <a:p>
            <a:endParaRPr lang="en-US" sz="900" dirty="0">
              <a:ea typeface="ＭＳ Ｐゴシック" panose="020B0600070205080204" pitchFamily="34" charset="-128"/>
            </a:endParaRPr>
          </a:p>
          <a:p>
            <a:pPr eaLnBrk="1" hangingPunct="1"/>
            <a:r>
              <a:rPr lang="en-US" sz="900" dirty="0">
                <a:ea typeface="ＭＳ Ｐゴシック" panose="020B0600070205080204" pitchFamily="34" charset="-128"/>
              </a:rPr>
              <a:t>Envision is not intended to supplant existing, sector-specific infrastructure rating systems.  It is intended to provide the essential context for their rating results. </a:t>
            </a:r>
          </a:p>
          <a:p>
            <a:endParaRPr lang="en-US" sz="900" dirty="0">
              <a:ea typeface="ＭＳ Ｐゴシック" panose="020B0600070205080204" pitchFamily="34" charset="-128"/>
            </a:endParaRPr>
          </a:p>
          <a:p>
            <a:pPr eaLnBrk="1" hangingPunct="1"/>
            <a:r>
              <a:rPr lang="en-US" sz="900" i="1" dirty="0">
                <a:ea typeface="ＭＳ Ｐゴシック" panose="020B0600070205080204" pitchFamily="34" charset="-128"/>
              </a:rPr>
              <a:t>(Second Point):</a:t>
            </a:r>
          </a:p>
          <a:p>
            <a:endParaRPr lang="en-US" sz="900" dirty="0">
              <a:ea typeface="ＭＳ Ｐゴシック" panose="020B0600070205080204" pitchFamily="34" charset="-128"/>
            </a:endParaRPr>
          </a:p>
          <a:p>
            <a:r>
              <a:rPr lang="en-US" sz="900" dirty="0">
                <a:ea typeface="ＭＳ Ｐゴシック" panose="020B0600070205080204" pitchFamily="34" charset="-128"/>
              </a:rPr>
              <a:t>The rating system for buildings are gaining popularity, but these aren</a:t>
            </a:r>
            <a:r>
              <a:rPr lang="en-US" altLang="en-US" sz="900" dirty="0">
                <a:ea typeface="ＭＳ Ｐゴシック" panose="020B0600070205080204" pitchFamily="34" charset="-128"/>
              </a:rPr>
              <a:t>’</a:t>
            </a:r>
            <a:r>
              <a:rPr lang="en-US" sz="900" dirty="0">
                <a:ea typeface="ＭＳ Ｐゴシック" panose="020B0600070205080204" pitchFamily="34" charset="-128"/>
              </a:rPr>
              <a:t>t applicable or transferrable for infrastructure projects.  Much of the focus of these systems is on the comfort and health of the building occupants, but most infrastructure does not have occupants.</a:t>
            </a:r>
          </a:p>
          <a:p>
            <a:endParaRPr lang="en-US" sz="900" dirty="0">
              <a:ea typeface="ＭＳ Ｐゴシック" panose="020B0600070205080204" pitchFamily="34" charset="-128"/>
            </a:endParaRPr>
          </a:p>
          <a:p>
            <a:r>
              <a:rPr lang="en-US" sz="900" dirty="0">
                <a:ea typeface="ＭＳ Ｐゴシック" panose="020B0600070205080204" pitchFamily="34" charset="-128"/>
              </a:rPr>
              <a:t>Infrastructure </a:t>
            </a:r>
            <a:r>
              <a:rPr lang="en-US" sz="900" dirty="0">
                <a:ea typeface="ＭＳ Ｐゴシック" panose="020B0600070205080204" pitchFamily="34" charset="-128"/>
                <a:cs typeface="Arial" panose="020B0604020202020204" pitchFamily="34" charset="0"/>
              </a:rPr>
              <a:t>has different challenges than buildings </a:t>
            </a:r>
            <a:r>
              <a:rPr lang="en-US" sz="900" dirty="0">
                <a:ea typeface="ＭＳ Ｐゴシック" panose="020B0600070205080204" pitchFamily="34" charset="-128"/>
              </a:rPr>
              <a:t>.  Buildings are under the control of a single owner or entity.  You can readily optimize building systems.</a:t>
            </a:r>
          </a:p>
          <a:p>
            <a:endParaRPr lang="en-US" sz="900" dirty="0">
              <a:ea typeface="ＭＳ Ｐゴシック" panose="020B0600070205080204" pitchFamily="34" charset="-128"/>
            </a:endParaRPr>
          </a:p>
          <a:p>
            <a:r>
              <a:rPr lang="en-US" sz="900" dirty="0">
                <a:ea typeface="ＭＳ Ｐゴシック" panose="020B0600070205080204" pitchFamily="34" charset="-128"/>
              </a:rPr>
              <a:t>For infrastructure, there is no single responsible entity.  There are multiple departments with different issues, agendas, schedules, budgets, customers and integration needed at the city/community and regional levels.</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6826D7-84F4-4D64-8071-0567C1D26D3E}" type="slidenum">
              <a:rPr lang="en-US" sz="1200">
                <a:latin typeface="Calibri" panose="020F0502020204030204" pitchFamily="34" charset="0"/>
              </a:rPr>
              <a:pPr eaLnBrk="1" hangingPunct="1"/>
              <a:t>4</a:t>
            </a:fld>
            <a:endParaRPr lang="en-US" sz="1200">
              <a:latin typeface="Calibri" panose="020F0502020204030204" pitchFamily="34" charset="0"/>
            </a:endParaRPr>
          </a:p>
        </p:txBody>
      </p:sp>
    </p:spTree>
    <p:extLst>
      <p:ext uri="{BB962C8B-B14F-4D97-AF65-F5344CB8AC3E}">
        <p14:creationId xmlns:p14="http://schemas.microsoft.com/office/powerpoint/2010/main" val="272373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371600" y="650875"/>
            <a:ext cx="4343400" cy="3257550"/>
          </a:xfrm>
          <a:ln/>
        </p:spPr>
      </p:sp>
      <p:sp>
        <p:nvSpPr>
          <p:cNvPr id="87043" name="Notes Placeholder 2"/>
          <p:cNvSpPr>
            <a:spLocks noGrp="1"/>
          </p:cNvSpPr>
          <p:nvPr>
            <p:ph type="body" idx="1"/>
          </p:nvPr>
        </p:nvSpPr>
        <p:spPr>
          <a:noFill/>
          <a:ln/>
        </p:spPr>
        <p:txBody>
          <a:bodyPr>
            <a:normAutofit fontScale="25000" lnSpcReduction="20000"/>
          </a:bodyPr>
          <a:lstStyle/>
          <a:p>
            <a:r>
              <a:rPr lang="en-US" sz="1200" u="sng" dirty="0"/>
              <a:t>Script:</a:t>
            </a:r>
          </a:p>
          <a:p>
            <a:r>
              <a:rPr lang="en-US" sz="1300" kern="1200" dirty="0">
                <a:solidFill>
                  <a:schemeClr val="tx1"/>
                </a:solidFill>
                <a:effectLst/>
                <a:latin typeface="+mn-lt"/>
                <a:ea typeface="+mn-ea"/>
                <a:cs typeface="+mn-cs"/>
              </a:rPr>
              <a:t>The Envision sustainable infrastructure rating system is a comprehensive framework of 60 criteria that encompass the full range of environmental, </a:t>
            </a:r>
            <a:r>
              <a:rPr lang="en-US" sz="1300" b="0" kern="1200" dirty="0">
                <a:solidFill>
                  <a:schemeClr val="tx1"/>
                </a:solidFill>
                <a:effectLst/>
                <a:latin typeface="+mn-lt"/>
                <a:ea typeface="+mn-ea"/>
                <a:cs typeface="+mn-cs"/>
              </a:rPr>
              <a:t>social, and economic impacts that should be assessed in order to determine how a project has incorporated sustainability in its design, construction, and operation. These 60 sustainability criteria, called ‘credits’, are arranged in five categories.</a:t>
            </a:r>
          </a:p>
          <a:p>
            <a:endParaRPr lang="en-US" sz="900" b="0" dirty="0">
              <a:latin typeface="+mn-lt"/>
              <a:ea typeface="ＭＳ Ｐゴシック" pitchFamily="34" charset="-128"/>
              <a:cs typeface="Arial" pitchFamily="34" charset="0"/>
            </a:endParaRPr>
          </a:p>
          <a:p>
            <a:r>
              <a:rPr lang="en-US" sz="900" b="0" dirty="0">
                <a:latin typeface="+mn-lt"/>
                <a:ea typeface="ＭＳ Ｐゴシック" pitchFamily="34" charset="-128"/>
                <a:cs typeface="Arial" pitchFamily="34" charset="0"/>
              </a:rPr>
              <a:t>Quality of Life specifically addresses a projects impact on communities from the health and wellbeing of individuals to the wellbeing of the larger social fabric as a whole. </a:t>
            </a:r>
          </a:p>
          <a:p>
            <a:endParaRPr lang="en-US" sz="900" b="0" dirty="0">
              <a:latin typeface="+mn-lt"/>
              <a:ea typeface="ＭＳ Ｐゴシック" pitchFamily="34" charset="-128"/>
              <a:cs typeface="Arial" pitchFamily="34" charset="0"/>
            </a:endParaRPr>
          </a:p>
          <a:p>
            <a:r>
              <a:rPr lang="en-US" sz="900" b="0" dirty="0">
                <a:latin typeface="+mn-lt"/>
                <a:ea typeface="ＭＳ Ｐゴシック" pitchFamily="34" charset="-128"/>
                <a:cs typeface="Arial" pitchFamily="34" charset="0"/>
              </a:rPr>
              <a:t>Leadership is comprised of the tasks that demonstrate effective leadership and commitment by all parties involved in a project. The meaningful commitment from the owner, team leaders, &amp; constructors.</a:t>
            </a:r>
          </a:p>
          <a:p>
            <a:endParaRPr lang="en-US" sz="900" b="0" dirty="0">
              <a:latin typeface="+mn-lt"/>
              <a:ea typeface="ＭＳ Ｐゴシック" pitchFamily="34" charset="-128"/>
              <a:cs typeface="Arial" pitchFamily="34" charset="0"/>
            </a:endParaRPr>
          </a:p>
          <a:p>
            <a:r>
              <a:rPr lang="en-US" sz="900" b="0" dirty="0">
                <a:latin typeface="+mn-lt"/>
                <a:ea typeface="ＭＳ Ｐゴシック" pitchFamily="34" charset="-128"/>
                <a:cs typeface="Arial" pitchFamily="34" charset="0"/>
              </a:rPr>
              <a:t>Resource Allocation measures the use of renewable and non-renewable resources for the project. Benefits of managing resources needed will allow a longer life as we know it. </a:t>
            </a:r>
          </a:p>
          <a:p>
            <a:endParaRPr lang="en-US" sz="900" b="0" dirty="0">
              <a:latin typeface="+mn-lt"/>
              <a:ea typeface="ＭＳ Ｐゴシック" pitchFamily="34" charset="-128"/>
              <a:cs typeface="Arial" pitchFamily="34" charset="0"/>
            </a:endParaRPr>
          </a:p>
          <a:p>
            <a:r>
              <a:rPr lang="en-US" sz="900" b="0" dirty="0">
                <a:latin typeface="+mn-lt"/>
                <a:ea typeface="ＭＳ Ｐゴシック" pitchFamily="34" charset="-128"/>
                <a:cs typeface="Arial" pitchFamily="34" charset="0"/>
              </a:rPr>
              <a:t>Natural World allows project teams to assesses the effect of the project on the preservation and renewal of ecosystem functions. </a:t>
            </a:r>
            <a:r>
              <a:rPr lang="en-US" sz="900" b="0" kern="1200" dirty="0">
                <a:solidFill>
                  <a:schemeClr val="tx1"/>
                </a:solidFill>
                <a:effectLst/>
                <a:latin typeface="+mn-lt"/>
                <a:ea typeface="MS PGothic" pitchFamily="34" charset="-128"/>
                <a:cs typeface="+mn-cs"/>
              </a:rPr>
              <a:t>This section addresses how to understand and minimize negative impacts while considering ways in which the infrastructure can interact with natural systems in a synergistic and positive way.</a:t>
            </a:r>
          </a:p>
          <a:p>
            <a:endParaRPr lang="en-US" sz="900" b="0" dirty="0">
              <a:latin typeface="+mn-lt"/>
              <a:ea typeface="ＭＳ Ｐゴシック" pitchFamily="34" charset="-128"/>
              <a:cs typeface="Arial" pitchFamily="34" charset="0"/>
            </a:endParaRPr>
          </a:p>
          <a:p>
            <a:pPr eaLnBrk="1" hangingPunct="1">
              <a:spcBef>
                <a:spcPct val="0"/>
              </a:spcBef>
            </a:pPr>
            <a:r>
              <a:rPr lang="en-US" sz="900" b="0" dirty="0">
                <a:latin typeface="+mn-lt"/>
                <a:ea typeface="ＭＳ Ｐゴシック" pitchFamily="34" charset="-128"/>
                <a:cs typeface="Arial" pitchFamily="34" charset="0"/>
              </a:rPr>
              <a:t>Climate And Risk looks at </a:t>
            </a:r>
            <a:r>
              <a:rPr lang="en-US" sz="900" kern="1200" dirty="0">
                <a:solidFill>
                  <a:schemeClr val="tx1"/>
                </a:solidFill>
                <a:effectLst/>
                <a:latin typeface="+mn-lt"/>
                <a:ea typeface="MS PGothic" pitchFamily="34" charset="-128"/>
                <a:cs typeface="+mn-cs"/>
              </a:rPr>
              <a:t>two</a:t>
            </a:r>
            <a:r>
              <a:rPr lang="en-US" sz="900" kern="1200" baseline="0" dirty="0">
                <a:solidFill>
                  <a:schemeClr val="tx1"/>
                </a:solidFill>
                <a:effectLst/>
                <a:latin typeface="+mn-lt"/>
                <a:ea typeface="MS PGothic" pitchFamily="34" charset="-128"/>
                <a:cs typeface="+mn-cs"/>
              </a:rPr>
              <a:t> main concepts:</a:t>
            </a:r>
            <a:r>
              <a:rPr lang="en-US" sz="900" kern="1200" dirty="0">
                <a:solidFill>
                  <a:schemeClr val="tx1"/>
                </a:solidFill>
                <a:effectLst/>
                <a:latin typeface="+mn-lt"/>
                <a:ea typeface="MS PGothic" pitchFamily="34" charset="-128"/>
                <a:cs typeface="+mn-cs"/>
              </a:rPr>
              <a:t> minimizing emissions that may contribute to increased short- and long-term risks and ensuring that infrastructure projects are resilient to short-term hazards or altered long-term future conditions. </a:t>
            </a:r>
          </a:p>
          <a:p>
            <a:pPr eaLnBrk="1" hangingPunct="1">
              <a:spcBef>
                <a:spcPct val="0"/>
              </a:spcBef>
            </a:pPr>
            <a:endParaRPr lang="en-US" sz="900" dirty="0">
              <a:latin typeface="+mn-lt"/>
              <a:ea typeface="ＭＳ Ｐゴシック" pitchFamily="34" charset="-128"/>
              <a:cs typeface="Arial" pitchFamily="34" charset="0"/>
            </a:endParaRPr>
          </a:p>
        </p:txBody>
      </p:sp>
      <p:sp>
        <p:nvSpPr>
          <p:cNvPr id="87044" name="Slide Number Placeholder 3"/>
          <p:cNvSpPr>
            <a:spLocks noGrp="1"/>
          </p:cNvSpPr>
          <p:nvPr>
            <p:ph type="sldNum" sz="quarter" idx="5"/>
          </p:nvPr>
        </p:nvSpPr>
        <p:spPr>
          <a:noFill/>
        </p:spPr>
        <p:txBody>
          <a:bodyPr/>
          <a:lstStyle/>
          <a:p>
            <a:fld id="{46E781AD-317C-4E35-83D5-ADC1E1A93AD5}" type="slidenum">
              <a:rPr lang="en-US" smtClean="0"/>
              <a:pPr/>
              <a:t>5</a:t>
            </a:fld>
            <a:endParaRPr lang="en-US"/>
          </a:p>
        </p:txBody>
      </p:sp>
    </p:spTree>
    <p:extLst>
      <p:ext uri="{BB962C8B-B14F-4D97-AF65-F5344CB8AC3E}">
        <p14:creationId xmlns:p14="http://schemas.microsoft.com/office/powerpoint/2010/main" val="153388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0875"/>
            <a:ext cx="4343400" cy="3257550"/>
          </a:xfrm>
        </p:spPr>
      </p:sp>
      <p:sp>
        <p:nvSpPr>
          <p:cNvPr id="3" name="Notes Placeholder 2"/>
          <p:cNvSpPr>
            <a:spLocks noGrp="1"/>
          </p:cNvSpPr>
          <p:nvPr>
            <p:ph type="body" idx="1"/>
          </p:nvPr>
        </p:nvSpPr>
        <p:spPr/>
        <p:txBody>
          <a:bodyPr>
            <a:normAutofit fontScale="25000" lnSpcReduction="20000"/>
          </a:bodyPr>
          <a:lstStyle/>
          <a:p>
            <a:r>
              <a:rPr lang="en-US" sz="1000" kern="1200" dirty="0">
                <a:solidFill>
                  <a:schemeClr val="tx1"/>
                </a:solidFill>
                <a:effectLst/>
                <a:latin typeface="+mn-lt"/>
                <a:ea typeface="+mn-ea"/>
                <a:cs typeface="+mn-cs"/>
              </a:rPr>
              <a:t>The Envision components are</a:t>
            </a:r>
          </a:p>
          <a:p>
            <a:pPr marL="453862" indent="-453862">
              <a:spcAft>
                <a:spcPts val="590"/>
              </a:spcAft>
              <a:buFont typeface="+mj-lt"/>
              <a:buAutoNum type="arabicPeriod"/>
            </a:pPr>
            <a:r>
              <a:rPr lang="en-US" sz="1000" dirty="0">
                <a:latin typeface="Open Sans Regular"/>
                <a:cs typeface="Open Sans Regular"/>
              </a:rPr>
              <a:t>Envision Guidance Manual</a:t>
            </a:r>
          </a:p>
          <a:p>
            <a:pPr marL="453862" indent="-453862">
              <a:spcAft>
                <a:spcPts val="590"/>
              </a:spcAft>
              <a:buFont typeface="+mj-lt"/>
              <a:buAutoNum type="arabicPeriod"/>
            </a:pPr>
            <a:r>
              <a:rPr lang="en-US" sz="1000" dirty="0">
                <a:latin typeface="Open Sans Regular"/>
                <a:cs typeface="Open Sans Regular"/>
              </a:rPr>
              <a:t>Envision Pre-Assessment Checklist</a:t>
            </a:r>
          </a:p>
          <a:p>
            <a:pPr marL="453862" indent="-453862">
              <a:spcAft>
                <a:spcPts val="590"/>
              </a:spcAft>
              <a:buFont typeface="+mj-lt"/>
              <a:buAutoNum type="arabicPeriod"/>
            </a:pPr>
            <a:r>
              <a:rPr lang="en-US" sz="1000" dirty="0">
                <a:latin typeface="Open Sans Regular"/>
                <a:cs typeface="Open Sans Regular"/>
              </a:rPr>
              <a:t>Envision Online Scoresheet</a:t>
            </a:r>
          </a:p>
          <a:p>
            <a:pPr marL="453862" indent="-453862">
              <a:spcAft>
                <a:spcPts val="590"/>
              </a:spcAft>
              <a:buFont typeface="+mj-lt"/>
              <a:buAutoNum type="arabicPeriod"/>
            </a:pPr>
            <a:r>
              <a:rPr lang="en-US" sz="1000" dirty="0">
                <a:latin typeface="Open Sans Regular"/>
                <a:cs typeface="Open Sans Regular"/>
              </a:rPr>
              <a:t>Envision Sustainability Professional Credential</a:t>
            </a:r>
          </a:p>
          <a:p>
            <a:pPr marL="453862" indent="-453862">
              <a:spcAft>
                <a:spcPts val="590"/>
              </a:spcAft>
              <a:buFont typeface="+mj-lt"/>
              <a:buAutoNum type="arabicPeriod"/>
            </a:pPr>
            <a:r>
              <a:rPr lang="en-US" sz="1000" dirty="0">
                <a:latin typeface="Open Sans Regular"/>
                <a:cs typeface="Open Sans Regular"/>
              </a:rPr>
              <a:t>Envision Verification</a:t>
            </a:r>
          </a:p>
          <a:p>
            <a:pPr marL="453862" indent="-453862">
              <a:spcAft>
                <a:spcPts val="590"/>
              </a:spcAft>
              <a:buFont typeface="+mj-lt"/>
              <a:buAutoNum type="arabicPeriod"/>
            </a:pPr>
            <a:r>
              <a:rPr lang="en-US" sz="1000" dirty="0">
                <a:latin typeface="Open Sans Regular"/>
                <a:cs typeface="Open Sans Regular"/>
              </a:rPr>
              <a:t>Envision Awards</a:t>
            </a:r>
          </a:p>
          <a:p>
            <a:pPr defTabSz="903532">
              <a:lnSpc>
                <a:spcPct val="70000"/>
              </a:lnSpc>
            </a:pPr>
            <a:endParaRPr lang="en-US" sz="1000" dirty="0">
              <a:latin typeface="Arial" pitchFamily="34" charset="0"/>
              <a:ea typeface="MS PGothic" pitchFamily="34" charset="-128"/>
              <a:cs typeface="Arial" pitchFamily="34" charset="0"/>
            </a:endParaRPr>
          </a:p>
        </p:txBody>
      </p:sp>
      <p:sp>
        <p:nvSpPr>
          <p:cNvPr id="4" name="Slide Number Placeholder 3"/>
          <p:cNvSpPr>
            <a:spLocks noGrp="1"/>
          </p:cNvSpPr>
          <p:nvPr>
            <p:ph type="sldNum" sz="quarter" idx="10"/>
          </p:nvPr>
        </p:nvSpPr>
        <p:spPr/>
        <p:txBody>
          <a:bodyPr/>
          <a:lstStyle/>
          <a:p>
            <a:fld id="{F52C3CA7-BEC9-4CAC-BE20-A54738F665B3}" type="slidenum">
              <a:rPr lang="en-US" smtClean="0"/>
              <a:pPr/>
              <a:t>6</a:t>
            </a:fld>
            <a:endParaRPr lang="en-US"/>
          </a:p>
        </p:txBody>
      </p:sp>
    </p:spTree>
    <p:extLst>
      <p:ext uri="{BB962C8B-B14F-4D97-AF65-F5344CB8AC3E}">
        <p14:creationId xmlns:p14="http://schemas.microsoft.com/office/powerpoint/2010/main" val="320809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F092A74-5D70-4163-845D-1548A7E423B5}" type="slidenum">
              <a:rPr lang="en-US" smtClean="0">
                <a:latin typeface="Arial" pitchFamily="34" charset="0"/>
              </a:rPr>
              <a:pPr/>
              <a:t>7</a:t>
            </a:fld>
            <a:endParaRPr lang="en-US">
              <a:latin typeface="Arial" pitchFamily="34" charset="0"/>
            </a:endParaRPr>
          </a:p>
        </p:txBody>
      </p:sp>
      <p:sp>
        <p:nvSpPr>
          <p:cNvPr id="91139" name="Slide Image Placeholder 1"/>
          <p:cNvSpPr>
            <a:spLocks noGrp="1" noRot="1" noChangeAspect="1" noTextEdit="1"/>
          </p:cNvSpPr>
          <p:nvPr>
            <p:ph type="sldImg"/>
          </p:nvPr>
        </p:nvSpPr>
        <p:spPr>
          <a:xfrm>
            <a:off x="1371600" y="650875"/>
            <a:ext cx="4343400" cy="3257550"/>
          </a:xfrm>
          <a:ln/>
        </p:spPr>
      </p:sp>
      <p:sp>
        <p:nvSpPr>
          <p:cNvPr id="91140" name="Notes Placeholder 2"/>
          <p:cNvSpPr>
            <a:spLocks noGrp="1"/>
          </p:cNvSpPr>
          <p:nvPr>
            <p:ph type="body" idx="1"/>
          </p:nvPr>
        </p:nvSpPr>
        <p:spPr>
          <a:noFill/>
          <a:ln/>
        </p:spPr>
        <p:txBody>
          <a:bodyPr lIns="91387" tIns="45694" rIns="91387" bIns="45694"/>
          <a:lstStyle/>
          <a:p>
            <a:pPr marL="0" marR="0" lvl="0" indent="0" algn="l" defTabSz="903532" rtl="0" eaLnBrk="1" fontAlgn="auto" latinLnBrk="0" hangingPunct="1">
              <a:lnSpc>
                <a:spcPct val="100000"/>
              </a:lnSpc>
              <a:spcBef>
                <a:spcPts val="0"/>
              </a:spcBef>
              <a:spcAft>
                <a:spcPts val="0"/>
              </a:spcAft>
              <a:buClrTx/>
              <a:buSzTx/>
              <a:buFontTx/>
              <a:buNone/>
              <a:tabLst/>
              <a:defRPr/>
            </a:pPr>
            <a:r>
              <a:rPr lang="en-US" sz="1000" dirty="0">
                <a:latin typeface="Arial Narrow" pitchFamily="34" charset="0"/>
                <a:cs typeface="Arial" pitchFamily="34" charset="0"/>
              </a:rPr>
              <a:t>The next 2 slides are meant to show quick highlights of Envision project award examples</a:t>
            </a:r>
          </a:p>
          <a:p>
            <a:pPr marL="0" marR="0" lvl="0" indent="0" algn="l" defTabSz="903532" rtl="0" eaLnBrk="1" fontAlgn="auto" latinLnBrk="0" hangingPunct="1">
              <a:lnSpc>
                <a:spcPct val="100000"/>
              </a:lnSpc>
              <a:spcBef>
                <a:spcPts val="0"/>
              </a:spcBef>
              <a:spcAft>
                <a:spcPts val="0"/>
              </a:spcAft>
              <a:buClrTx/>
              <a:buSzTx/>
              <a:buFontTx/>
              <a:buNone/>
              <a:tabLst/>
              <a:defRPr/>
            </a:pPr>
            <a:endParaRPr lang="en-US" sz="1000" dirty="0">
              <a:latin typeface="Arial Narrow" pitchFamily="34" charset="0"/>
              <a:cs typeface="Arial" pitchFamily="34" charset="0"/>
            </a:endParaRPr>
          </a:p>
          <a:p>
            <a:pPr marL="0" marR="0" lvl="0" indent="0" algn="l" defTabSz="903532" rtl="0" eaLnBrk="1" fontAlgn="auto" latinLnBrk="0" hangingPunct="1">
              <a:lnSpc>
                <a:spcPct val="100000"/>
              </a:lnSpc>
              <a:spcBef>
                <a:spcPts val="0"/>
              </a:spcBef>
              <a:spcAft>
                <a:spcPts val="0"/>
              </a:spcAft>
              <a:buClrTx/>
              <a:buSzTx/>
              <a:buFontTx/>
              <a:buNone/>
              <a:tabLst/>
              <a:defRPr/>
            </a:pPr>
            <a:r>
              <a:rPr lang="en-US" sz="1000" dirty="0">
                <a:latin typeface="Arial Narrow" pitchFamily="34" charset="0"/>
                <a:cs typeface="Arial" pitchFamily="34" charset="0"/>
              </a:rPr>
              <a:t>The Envision framework has been used on hundreds of projects and </a:t>
            </a:r>
            <a:r>
              <a:rPr lang="en-US" sz="1300" kern="1200" dirty="0">
                <a:solidFill>
                  <a:schemeClr val="tx1"/>
                </a:solidFill>
                <a:effectLst/>
                <a:latin typeface="+mn-lt"/>
                <a:ea typeface="+mn-ea"/>
                <a:cs typeface="+mn-cs"/>
              </a:rPr>
              <a:t>tens of billions of dollars in infrastructure projects have pursued third-party verification and awards throughout the US, Canada, and internationally. The full range of the six components we just reviewed has been applied in a variety of ways across every sector of infrastructure.  To name a few examples:</a:t>
            </a:r>
          </a:p>
          <a:p>
            <a:pPr marL="0" marR="0" lvl="0" indent="0" algn="l" defTabSz="903532" rtl="0"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effectLst/>
              <a:latin typeface="+mn-lt"/>
              <a:ea typeface="+mn-ea"/>
              <a:cs typeface="+mn-cs"/>
            </a:endParaRP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mn-lt"/>
                <a:ea typeface="+mn-ea"/>
                <a:cs typeface="+mn-cs"/>
              </a:rPr>
              <a:t>The Nutrient Management Facility in Alexandria, Virginia earned Envision Platinum in 2016</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mn-lt"/>
                <a:ea typeface="+mn-ea"/>
                <a:cs typeface="+mn-cs"/>
              </a:rPr>
              <a:t>The Green Build Project at San Diego International Airport in California earned Envision Platinum in 2016</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mn-lt"/>
                <a:ea typeface="+mn-ea"/>
                <a:cs typeface="+mn-cs"/>
              </a:rPr>
              <a:t>The </a:t>
            </a:r>
            <a:r>
              <a:rPr lang="en-US" sz="1300" kern="1200" dirty="0" err="1">
                <a:solidFill>
                  <a:schemeClr val="tx1"/>
                </a:solidFill>
                <a:effectLst/>
                <a:latin typeface="+mn-lt"/>
                <a:ea typeface="+mn-ea"/>
                <a:cs typeface="+mn-cs"/>
              </a:rPr>
              <a:t>Kunia</a:t>
            </a:r>
            <a:r>
              <a:rPr lang="en-US" sz="1300" kern="1200" dirty="0">
                <a:solidFill>
                  <a:schemeClr val="tx1"/>
                </a:solidFill>
                <a:effectLst/>
                <a:latin typeface="+mn-lt"/>
                <a:ea typeface="+mn-ea"/>
                <a:cs typeface="+mn-cs"/>
              </a:rPr>
              <a:t> County Farms in Hawaii earned Envision Gold in 2016</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mn-lt"/>
                <a:ea typeface="+mn-ea"/>
                <a:cs typeface="+mn-cs"/>
              </a:rPr>
              <a:t>The I-4 Ultimate Improvement in Florida earned Platinum in 2017</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mn-lt"/>
                <a:ea typeface="+mn-ea"/>
                <a:cs typeface="+mn-cs"/>
              </a:rPr>
              <a:t>The Surrey Biofuel Facility in British Columbia earned Envision Platinum in 2017</a:t>
            </a:r>
          </a:p>
          <a:p>
            <a:pPr marL="0" marR="0" lvl="0" indent="0" algn="l" defTabSz="903532" rtl="0"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effectLst/>
              <a:latin typeface="+mn-lt"/>
              <a:ea typeface="+mn-ea"/>
              <a:cs typeface="+mn-cs"/>
            </a:endParaRPr>
          </a:p>
          <a:p>
            <a:pPr marL="0" marR="0" lvl="0" indent="0" algn="l" defTabSz="90353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Throughout this course we will explore these and other examples to identify the best practices for implementing the 6 components of the Envision framework across all sectors of infrastructure.  Let’s begin to discuss how Envision is applied to projects like these by brainstorming different uses for the framework </a:t>
            </a:r>
            <a:r>
              <a:rPr lang="en-US" sz="1300" i="1" kern="1200" dirty="0">
                <a:solidFill>
                  <a:schemeClr val="tx1"/>
                </a:solidFill>
                <a:effectLst/>
                <a:latin typeface="+mn-lt"/>
                <a:ea typeface="+mn-ea"/>
                <a:cs typeface="+mn-cs"/>
              </a:rPr>
              <a:t>(segue to next set of slides/brainstorm: “How can you use Envision?”)</a:t>
            </a:r>
          </a:p>
          <a:p>
            <a:pPr marL="0" marR="0" lvl="0" indent="0" algn="l" defTabSz="903532" rtl="0"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effectLst/>
              <a:latin typeface="+mn-lt"/>
              <a:ea typeface="+mn-ea"/>
              <a:cs typeface="+mn-cs"/>
            </a:endParaRPr>
          </a:p>
          <a:p>
            <a:pPr defTabSz="903532"/>
            <a:endParaRPr lang="en-US" sz="1000" dirty="0">
              <a:latin typeface="Arial Narrow" pitchFamily="34" charset="0"/>
              <a:cs typeface="Arial" pitchFamily="34" charset="0"/>
            </a:endParaRPr>
          </a:p>
        </p:txBody>
      </p:sp>
      <p:sp>
        <p:nvSpPr>
          <p:cNvPr id="91141" name="Slide Number Placeholder 3"/>
          <p:cNvSpPr txBox="1">
            <a:spLocks noGrp="1"/>
          </p:cNvSpPr>
          <p:nvPr/>
        </p:nvSpPr>
        <p:spPr bwMode="auto">
          <a:xfrm>
            <a:off x="4013495" y="8252164"/>
            <a:ext cx="3071502" cy="433153"/>
          </a:xfrm>
          <a:prstGeom prst="rect">
            <a:avLst/>
          </a:prstGeom>
          <a:noFill/>
          <a:ln w="9525">
            <a:noFill/>
            <a:miter lim="800000"/>
            <a:headEnd/>
            <a:tailEnd/>
          </a:ln>
        </p:spPr>
        <p:txBody>
          <a:bodyPr lIns="91387" tIns="45694" rIns="91387" bIns="45694" anchor="b"/>
          <a:lstStyle/>
          <a:p>
            <a:pPr algn="r" defTabSz="847451"/>
            <a:fld id="{6A040A27-EDA3-4187-9D4C-F29C311E7D17}" type="slidenum">
              <a:rPr lang="en-US" sz="1200">
                <a:latin typeface="Calibri" pitchFamily="34" charset="0"/>
              </a:rPr>
              <a:pPr algn="r" defTabSz="847451"/>
              <a:t>7</a:t>
            </a:fld>
            <a:endParaRPr lang="en-US" sz="1200">
              <a:latin typeface="Calibri" pitchFamily="34" charset="0"/>
            </a:endParaRPr>
          </a:p>
        </p:txBody>
      </p:sp>
    </p:spTree>
    <p:extLst>
      <p:ext uri="{BB962C8B-B14F-4D97-AF65-F5344CB8AC3E}">
        <p14:creationId xmlns:p14="http://schemas.microsoft.com/office/powerpoint/2010/main" val="166080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03532" rtl="0" eaLnBrk="1" fontAlgn="auto" latinLnBrk="0" hangingPunct="1">
              <a:lnSpc>
                <a:spcPct val="100000"/>
              </a:lnSpc>
              <a:spcBef>
                <a:spcPts val="0"/>
              </a:spcBef>
              <a:spcAft>
                <a:spcPts val="0"/>
              </a:spcAft>
              <a:buClrTx/>
              <a:buSzTx/>
              <a:buFontTx/>
              <a:buNone/>
              <a:tabLst/>
              <a:defRPr/>
            </a:pPr>
            <a:r>
              <a:rPr lang="en-US" sz="900" dirty="0">
                <a:latin typeface="Arial Narrow" pitchFamily="34" charset="0"/>
                <a:cs typeface="Arial" pitchFamily="34" charset="0"/>
              </a:rPr>
              <a:t>The Envision framework has been used on hundreds of projects and </a:t>
            </a:r>
            <a:r>
              <a:rPr lang="en-US" sz="1200" kern="1200" dirty="0">
                <a:solidFill>
                  <a:schemeClr val="tx1"/>
                </a:solidFill>
                <a:effectLst/>
                <a:latin typeface="+mn-lt"/>
                <a:ea typeface="+mn-ea"/>
                <a:cs typeface="+mn-cs"/>
              </a:rPr>
              <a:t>tens of billions of dollars in infrastructure projects have pursued third-party verification and awards throughout the US, Canada, and internationally. The full range of the six components we just reviewed has been applied in a variety of ways across every sector of infrastructure.  To name a few examples:</a:t>
            </a:r>
          </a:p>
          <a:p>
            <a:pPr marL="0" marR="0" lvl="0" indent="0" algn="l" defTabSz="903532"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Nutrient Management Facility in Alexandria, Virginia earned Envision Platinum in 2016</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Green Build Project at San Diego International Airport in California earned Envision Platinum in 2016</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Kunia</a:t>
            </a:r>
            <a:r>
              <a:rPr lang="en-US" sz="1200" kern="1200" dirty="0">
                <a:solidFill>
                  <a:schemeClr val="tx1"/>
                </a:solidFill>
                <a:effectLst/>
                <a:latin typeface="+mn-lt"/>
                <a:ea typeface="+mn-ea"/>
                <a:cs typeface="+mn-cs"/>
              </a:rPr>
              <a:t> County Farms in Hawaii earned Envision Gold in 2016</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I-4 Ultimate Improvement in Florida earned Platinum in 2017</a:t>
            </a:r>
          </a:p>
          <a:p>
            <a:pPr marL="285750" marR="0" lvl="0" indent="-285750" algn="l" defTabSz="9035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Surrey Biofuel Facility in British Columbia earned Envision Platinum in 2017</a:t>
            </a:r>
          </a:p>
          <a:p>
            <a:pPr marL="0" marR="0" lvl="0" indent="0" algn="l" defTabSz="903532"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0353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this course we will explore these and other examples to identify the best practices for implementing the 6 components of the Envision framework across all sectors of infrastructure.  Let’s begin to discuss how Envision is applied to projects like these by brainstorming different uses for the framework </a:t>
            </a:r>
            <a:r>
              <a:rPr lang="en-US" sz="1200" i="1" kern="1200" dirty="0">
                <a:solidFill>
                  <a:schemeClr val="tx1"/>
                </a:solidFill>
                <a:effectLst/>
                <a:latin typeface="+mn-lt"/>
                <a:ea typeface="+mn-ea"/>
                <a:cs typeface="+mn-cs"/>
              </a:rPr>
              <a:t>(segue to next set of slides/brainstorm: “How can you use Envision?”)</a:t>
            </a:r>
          </a:p>
          <a:p>
            <a:pPr marL="0" marR="0" lvl="0" indent="0" algn="l" defTabSz="903532"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defTabSz="903532"/>
            <a:endParaRPr lang="en-US" sz="900" dirty="0">
              <a:latin typeface="Arial Narrow"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BE114F0-3B52-D148-9681-69637D1B52E3}" type="slidenum">
              <a:rPr lang="en-US" smtClean="0"/>
              <a:t>8</a:t>
            </a:fld>
            <a:endParaRPr lang="en-US"/>
          </a:p>
        </p:txBody>
      </p:sp>
    </p:spTree>
    <p:extLst>
      <p:ext uri="{BB962C8B-B14F-4D97-AF65-F5344CB8AC3E}">
        <p14:creationId xmlns:p14="http://schemas.microsoft.com/office/powerpoint/2010/main" val="411541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0875"/>
            <a:ext cx="4343400" cy="3257550"/>
          </a:xfrm>
        </p:spPr>
      </p:sp>
      <p:sp>
        <p:nvSpPr>
          <p:cNvPr id="3" name="Notes Placeholder 2"/>
          <p:cNvSpPr>
            <a:spLocks noGrp="1"/>
          </p:cNvSpPr>
          <p:nvPr>
            <p:ph type="body" idx="1"/>
          </p:nvPr>
        </p:nvSpPr>
        <p:spPr/>
        <p:txBody>
          <a:bodyPr>
            <a:normAutofit fontScale="25000" lnSpcReduction="20000"/>
          </a:bodyPr>
          <a:lstStyle/>
          <a:p>
            <a:r>
              <a:rPr lang="en-US" sz="1400" u="sng" dirty="0"/>
              <a:t>Script:</a:t>
            </a:r>
          </a:p>
          <a:p>
            <a:pPr marL="0" marR="0" indent="0" algn="l" defTabSz="1018824"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Sustainability is found in the triple bottom line:  Environmental protection and resource conservation, social well-being and equity, and economic prosperity and continuity. This is sometimes</a:t>
            </a:r>
            <a:r>
              <a:rPr lang="en-US" sz="1400" kern="1200" baseline="0" dirty="0">
                <a:solidFill>
                  <a:schemeClr val="tx1"/>
                </a:solidFill>
                <a:effectLst/>
                <a:latin typeface="+mn-lt"/>
                <a:ea typeface="+mn-ea"/>
                <a:cs typeface="+mn-cs"/>
              </a:rPr>
              <a:t> called “</a:t>
            </a:r>
            <a:r>
              <a:rPr lang="en-US" sz="1400" kern="1200" dirty="0">
                <a:solidFill>
                  <a:schemeClr val="tx1"/>
                </a:solidFill>
                <a:effectLst/>
                <a:latin typeface="+mn-lt"/>
                <a:ea typeface="+mn-ea"/>
                <a:cs typeface="+mn-cs"/>
              </a:rPr>
              <a:t>People, Planet, Profit”. This is traditionally represented</a:t>
            </a:r>
            <a:r>
              <a:rPr lang="en-US" sz="1400" kern="1200" baseline="0" dirty="0">
                <a:solidFill>
                  <a:schemeClr val="tx1"/>
                </a:solidFill>
                <a:effectLst/>
                <a:latin typeface="+mn-lt"/>
                <a:ea typeface="+mn-ea"/>
                <a:cs typeface="+mn-cs"/>
              </a:rPr>
              <a:t> in a Venn diagram, as shown on the left.</a:t>
            </a:r>
            <a:endParaRPr lang="en-US" sz="1400" kern="1200" dirty="0">
              <a:solidFill>
                <a:schemeClr val="tx1"/>
              </a:solidFill>
              <a:effectLst/>
              <a:latin typeface="+mn-lt"/>
              <a:ea typeface="+mn-ea"/>
              <a:cs typeface="+mn-cs"/>
            </a:endParaRPr>
          </a:p>
          <a:p>
            <a:pPr marL="0" marR="0" indent="0" algn="l" defTabSz="1018824"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For a project, or program, even a city or nation, to be sustainable, it’s essential that these critical elements be in balance.  This balance defines how a project, or community, can continue functioning over the long term.  The way we traditionally worked on infrastructure, a large part of this balance was missing.  Today, project planners and owners are becoming more aware of the things that truly define successful infrastructure.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As we see and document unprecedented changes, including rising seas, fiercer storms, income and opportunity inequality, and resource constraints, to name a few, municipalities and other civil entities are seeking better, more sustainable solutions to infrastructure challenges over the long haul.  They are leveraging new promising research on products, methods, procedures and the like that fulfill infrastructure needs, but are lighter in impact and conceived in a transparent, inclusive decision process.  Clearly, this is a topic that transcends our traditional engineering approaches, and really considers the “big picture”.  Doing true sustainable infrastructure considers what we previously called externalities, things like quality of life, social costs and benefits, unintended consequences, economic development, and more.</a:t>
            </a:r>
          </a:p>
          <a:p>
            <a:pPr marL="0" indent="0">
              <a:buFont typeface="Arial" panose="020B0604020202020204" pitchFamily="34" charset="0"/>
              <a:buNone/>
            </a:pPr>
            <a:endParaRPr lang="en-US" sz="1100" b="1" dirty="0"/>
          </a:p>
        </p:txBody>
      </p:sp>
      <p:sp>
        <p:nvSpPr>
          <p:cNvPr id="4" name="Slide Number Placeholder 3"/>
          <p:cNvSpPr>
            <a:spLocks noGrp="1"/>
          </p:cNvSpPr>
          <p:nvPr>
            <p:ph type="sldNum" sz="quarter" idx="10"/>
          </p:nvPr>
        </p:nvSpPr>
        <p:spPr/>
        <p:txBody>
          <a:bodyPr/>
          <a:lstStyle/>
          <a:p>
            <a:fld id="{7F36DCF9-AB5E-49D3-9FAF-D0502DA44601}" type="slidenum">
              <a:rPr lang="en-US" smtClean="0"/>
              <a:pPr/>
              <a:t>9</a:t>
            </a:fld>
            <a:endParaRPr lang="en-US" dirty="0"/>
          </a:p>
        </p:txBody>
      </p:sp>
    </p:spTree>
    <p:extLst>
      <p:ext uri="{BB962C8B-B14F-4D97-AF65-F5344CB8AC3E}">
        <p14:creationId xmlns:p14="http://schemas.microsoft.com/office/powerpoint/2010/main" val="364719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878589" y="6250895"/>
            <a:ext cx="1050258" cy="365125"/>
          </a:xfrm>
          <a:prstGeom prst="rect">
            <a:avLst/>
          </a:prstGeom>
        </p:spPr>
        <p:txBody>
          <a:bodyPr/>
          <a:lstStyle>
            <a:lvl1pPr algn="r">
              <a:defRPr>
                <a:solidFill>
                  <a:srgbClr val="FFFFFF"/>
                </a:solidFill>
              </a:defRPr>
            </a:lvl1pPr>
          </a:lstStyle>
          <a:p>
            <a:fld id="{B8AE65FD-4EB0-204E-91AE-FF0045A83E9D}" type="slidenum">
              <a:rPr lang="en-US" smtClean="0"/>
              <a:pPr/>
              <a:t>‹#›</a:t>
            </a:fld>
            <a:endParaRPr lang="en-US" dirty="0"/>
          </a:p>
        </p:txBody>
      </p:sp>
      <p:sp>
        <p:nvSpPr>
          <p:cNvPr id="4" name="Footer Placeholder 3"/>
          <p:cNvSpPr>
            <a:spLocks noGrp="1"/>
          </p:cNvSpPr>
          <p:nvPr>
            <p:ph type="ftr" sz="quarter" idx="13"/>
          </p:nvPr>
        </p:nvSpPr>
        <p:spPr>
          <a:xfrm>
            <a:off x="3124200" y="6254391"/>
            <a:ext cx="2895600" cy="365125"/>
          </a:xfrm>
          <a:prstGeom prst="rect">
            <a:avLst/>
          </a:prstGeom>
        </p:spPr>
        <p:txBody>
          <a:bodyPr/>
          <a:lstStyle>
            <a:lvl1pPr>
              <a:defRPr>
                <a:solidFill>
                  <a:srgbClr val="FFFFFF"/>
                </a:solidFill>
              </a:defRPr>
            </a:lvl1pPr>
          </a:lstStyle>
          <a:p>
            <a:r>
              <a:rPr lang="en-US"/>
              <a:t>Section 1: Introduction</a:t>
            </a:r>
            <a:endParaRPr lang="en-US" dirty="0"/>
          </a:p>
        </p:txBody>
      </p:sp>
      <p:sp>
        <p:nvSpPr>
          <p:cNvPr id="6" name="Slide Number Placeholder 2"/>
          <p:cNvSpPr txBox="1">
            <a:spLocks/>
          </p:cNvSpPr>
          <p:nvPr userDrawn="1"/>
        </p:nvSpPr>
        <p:spPr>
          <a:xfrm>
            <a:off x="8030989" y="6403295"/>
            <a:ext cx="1050258" cy="365125"/>
          </a:xfrm>
          <a:prstGeom prst="rect">
            <a:avLst/>
          </a:prstGeom>
        </p:spPr>
        <p:txBody>
          <a:bodyPr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Text Placeholder 10"/>
          <p:cNvSpPr>
            <a:spLocks noGrp="1"/>
          </p:cNvSpPr>
          <p:nvPr>
            <p:ph type="body" sz="quarter" idx="14"/>
          </p:nvPr>
        </p:nvSpPr>
        <p:spPr>
          <a:xfrm>
            <a:off x="571501" y="1431426"/>
            <a:ext cx="8001000" cy="4173008"/>
          </a:xfrm>
        </p:spPr>
        <p:txBody>
          <a:bodyPr/>
          <a:lstStyle>
            <a:lvl1pPr>
              <a:lnSpc>
                <a:spcPct val="140000"/>
              </a:lnSpc>
              <a:defRPr/>
            </a:lvl1pPr>
            <a:lvl2pPr marL="514350" indent="-117475">
              <a:lnSpc>
                <a:spcPct val="140000"/>
              </a:lnSpc>
              <a:buClrTx/>
              <a:buSzPct val="85000"/>
              <a:buFont typeface="Arial"/>
              <a:buChar char="•"/>
              <a:defRPr/>
            </a:lvl2pPr>
            <a:lvl3pPr>
              <a:lnSpc>
                <a:spcPct val="140000"/>
              </a:lnSpc>
              <a:buSzPct val="70000"/>
              <a:defRPr/>
            </a:lvl3pPr>
            <a:lvl4pPr marL="1144588" indent="-58738">
              <a:lnSpc>
                <a:spcPct val="140000"/>
              </a:lnSpc>
              <a:buSzPct val="55000"/>
              <a:defRPr/>
            </a:lvl4pPr>
            <a:lvl5pPr marL="1482725" indent="-50800">
              <a:lnSpc>
                <a:spcPct val="140000"/>
              </a:lnSpc>
              <a:buSzPct val="4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38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0898"/>
            <a:ext cx="7772400" cy="3325313"/>
          </a:xfrm>
        </p:spPr>
        <p:txBody>
          <a:bodyPr anchor="ctr">
            <a:noAutofit/>
          </a:bodyPr>
          <a:lstStyle>
            <a:lvl1pPr algn="ctr">
              <a:defRPr sz="54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US" dirty="0"/>
              <a:t>Section 1: Introduction</a:t>
            </a:r>
          </a:p>
        </p:txBody>
      </p:sp>
      <p:sp>
        <p:nvSpPr>
          <p:cNvPr id="6" name="Slide Number Placeholder 5"/>
          <p:cNvSpPr>
            <a:spLocks noGrp="1"/>
          </p:cNvSpPr>
          <p:nvPr>
            <p:ph type="sldNum" sz="quarter" idx="12"/>
          </p:nvPr>
        </p:nvSpPr>
        <p:spPr/>
        <p:txBody>
          <a:bodyPr/>
          <a:lstStyle/>
          <a:p>
            <a:fld id="{D878B224-3453-974A-AC38-DAECBDB294F9}" type="slidenum">
              <a:rPr lang="en-US" smtClean="0"/>
              <a:t>‹#›</a:t>
            </a:fld>
            <a:endParaRPr lang="en-US"/>
          </a:p>
        </p:txBody>
      </p:sp>
    </p:spTree>
    <p:extLst>
      <p:ext uri="{BB962C8B-B14F-4D97-AF65-F5344CB8AC3E}">
        <p14:creationId xmlns:p14="http://schemas.microsoft.com/office/powerpoint/2010/main" val="308720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D27000-13E1-C149-84DB-361D1481DD5C}"/>
              </a:ext>
            </a:extLst>
          </p:cNvPr>
          <p:cNvSpPr>
            <a:spLocks noGrp="1"/>
          </p:cNvSpPr>
          <p:nvPr>
            <p:ph type="body" sz="quarter" idx="11" hasCustomPrompt="1"/>
          </p:nvPr>
        </p:nvSpPr>
        <p:spPr>
          <a:xfrm>
            <a:off x="470052" y="1629625"/>
            <a:ext cx="5088267" cy="3846498"/>
          </a:xfrm>
        </p:spPr>
        <p:txBody>
          <a:bodyPr>
            <a:noAutofit/>
          </a:bodyPr>
          <a:lstStyle>
            <a:lvl1pPr marL="228600" marR="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sz="18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600" baseline="0">
                <a:solidFill>
                  <a:schemeClr val="tx1">
                    <a:lumMod val="50000"/>
                    <a:lumOff val="50000"/>
                  </a:schemeClr>
                </a:solidFill>
              </a:defRPr>
            </a:lvl2pPr>
            <a:lvl3pPr>
              <a:defRPr sz="1600" baseline="0">
                <a:solidFill>
                  <a:schemeClr val="tx1">
                    <a:lumMod val="50000"/>
                    <a:lumOff val="50000"/>
                  </a:schemeClr>
                </a:solidFill>
              </a:defRPr>
            </a:lvl3pPr>
            <a:lvl4pPr>
              <a:defRPr sz="1600" baseline="0">
                <a:solidFill>
                  <a:schemeClr val="tx1">
                    <a:lumMod val="50000"/>
                    <a:lumOff val="50000"/>
                  </a:schemeClr>
                </a:solidFill>
              </a:defRPr>
            </a:lvl4pPr>
            <a:lvl5pPr>
              <a:defRPr sz="1600" baseline="0">
                <a:solidFill>
                  <a:schemeClr val="tx1">
                    <a:lumMod val="50000"/>
                    <a:lumOff val="5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7</a:t>
            </a:r>
          </a:p>
        </p:txBody>
      </p:sp>
      <p:sp>
        <p:nvSpPr>
          <p:cNvPr id="15" name="Chart Placeholder 14">
            <a:extLst>
              <a:ext uri="{FF2B5EF4-FFF2-40B4-BE49-F238E27FC236}">
                <a16:creationId xmlns:a16="http://schemas.microsoft.com/office/drawing/2014/main" id="{E1DF420B-A2D2-2C4B-9670-99A314B1C803}"/>
              </a:ext>
            </a:extLst>
          </p:cNvPr>
          <p:cNvSpPr>
            <a:spLocks noGrp="1"/>
          </p:cNvSpPr>
          <p:nvPr>
            <p:ph type="chart" sz="quarter" idx="12"/>
          </p:nvPr>
        </p:nvSpPr>
        <p:spPr>
          <a:xfrm>
            <a:off x="5722938" y="1629625"/>
            <a:ext cx="2989262" cy="3846498"/>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3"/>
          </p:nvPr>
        </p:nvSpPr>
        <p:spPr>
          <a:xfrm>
            <a:off x="7878589" y="6250895"/>
            <a:ext cx="1050258" cy="365125"/>
          </a:xfrm>
          <a:prstGeom prst="rect">
            <a:avLst/>
          </a:prstGeom>
        </p:spPr>
        <p:txBody>
          <a:bodyPr/>
          <a:lstStyle/>
          <a:p>
            <a:fld id="{B8AE65FD-4EB0-204E-91AE-FF0045A83E9D}" type="slidenum">
              <a:rPr lang="en-US" smtClean="0"/>
              <a:pPr/>
              <a:t>‹#›</a:t>
            </a:fld>
            <a:endParaRPr lang="en-US" dirty="0"/>
          </a:p>
        </p:txBody>
      </p:sp>
      <p:sp>
        <p:nvSpPr>
          <p:cNvPr id="5" name="Footer Placeholder 4"/>
          <p:cNvSpPr>
            <a:spLocks noGrp="1"/>
          </p:cNvSpPr>
          <p:nvPr>
            <p:ph type="ftr" sz="quarter" idx="14"/>
          </p:nvPr>
        </p:nvSpPr>
        <p:spPr>
          <a:xfrm>
            <a:off x="3124200" y="6254391"/>
            <a:ext cx="2895600" cy="365125"/>
          </a:xfrm>
          <a:prstGeom prst="rect">
            <a:avLst/>
          </a:prstGeom>
        </p:spPr>
        <p:txBody>
          <a:bodyPr/>
          <a:lstStyle/>
          <a:p>
            <a:r>
              <a:rPr lang="en-US"/>
              <a:t>Section 1: Introduction</a:t>
            </a:r>
            <a:endParaRPr lang="en-US" dirty="0"/>
          </a:p>
        </p:txBody>
      </p:sp>
    </p:spTree>
    <p:extLst>
      <p:ext uri="{BB962C8B-B14F-4D97-AF65-F5344CB8AC3E}">
        <p14:creationId xmlns:p14="http://schemas.microsoft.com/office/powerpoint/2010/main" val="86808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AE65FD-4EB0-204E-91AE-FF0045A83E9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Section 1: Introduction</a:t>
            </a:r>
            <a:endParaRPr lang="en-US" dirty="0"/>
          </a:p>
        </p:txBody>
      </p:sp>
      <p:sp>
        <p:nvSpPr>
          <p:cNvPr id="5" name="Picture Placeholder 3">
            <a:extLst>
              <a:ext uri="{FF2B5EF4-FFF2-40B4-BE49-F238E27FC236}">
                <a16:creationId xmlns:a16="http://schemas.microsoft.com/office/drawing/2014/main" id="{55C94A22-F776-C444-BC8F-A0FF5879AD1C}"/>
              </a:ext>
            </a:extLst>
          </p:cNvPr>
          <p:cNvSpPr>
            <a:spLocks noGrp="1"/>
          </p:cNvSpPr>
          <p:nvPr>
            <p:ph type="pic" sz="quarter" idx="12"/>
          </p:nvPr>
        </p:nvSpPr>
        <p:spPr>
          <a:xfrm>
            <a:off x="-110565" y="-75304"/>
            <a:ext cx="4631765" cy="3017520"/>
          </a:xfrm>
        </p:spPr>
        <p:txBody>
          <a:bodyPr/>
          <a:lstStyle/>
          <a:p>
            <a:endParaRPr lang="en-US" dirty="0"/>
          </a:p>
        </p:txBody>
      </p:sp>
      <p:sp>
        <p:nvSpPr>
          <p:cNvPr id="6" name="Picture Placeholder 3">
            <a:extLst>
              <a:ext uri="{FF2B5EF4-FFF2-40B4-BE49-F238E27FC236}">
                <a16:creationId xmlns:a16="http://schemas.microsoft.com/office/drawing/2014/main" id="{55C94A22-F776-C444-BC8F-A0FF5879AD1C}"/>
              </a:ext>
            </a:extLst>
          </p:cNvPr>
          <p:cNvSpPr>
            <a:spLocks noGrp="1"/>
          </p:cNvSpPr>
          <p:nvPr>
            <p:ph type="pic" sz="quarter" idx="13"/>
          </p:nvPr>
        </p:nvSpPr>
        <p:spPr>
          <a:xfrm>
            <a:off x="-59765" y="3038737"/>
            <a:ext cx="4579470" cy="2960145"/>
          </a:xfrm>
        </p:spPr>
        <p:txBody>
          <a:bodyPr/>
          <a:lstStyle/>
          <a:p>
            <a:endParaRPr lang="en-US" dirty="0"/>
          </a:p>
        </p:txBody>
      </p:sp>
      <p:sp>
        <p:nvSpPr>
          <p:cNvPr id="7" name="Picture Placeholder 3">
            <a:extLst>
              <a:ext uri="{FF2B5EF4-FFF2-40B4-BE49-F238E27FC236}">
                <a16:creationId xmlns:a16="http://schemas.microsoft.com/office/drawing/2014/main" id="{55C94A22-F776-C444-BC8F-A0FF5879AD1C}"/>
              </a:ext>
            </a:extLst>
          </p:cNvPr>
          <p:cNvSpPr>
            <a:spLocks noGrp="1"/>
          </p:cNvSpPr>
          <p:nvPr>
            <p:ph type="pic" sz="quarter" idx="14"/>
          </p:nvPr>
        </p:nvSpPr>
        <p:spPr>
          <a:xfrm>
            <a:off x="4631766" y="-75304"/>
            <a:ext cx="4572000" cy="3017521"/>
          </a:xfrm>
        </p:spPr>
        <p:txBody>
          <a:bodyPr/>
          <a:lstStyle/>
          <a:p>
            <a:endParaRPr lang="en-US" dirty="0"/>
          </a:p>
        </p:txBody>
      </p:sp>
      <p:sp>
        <p:nvSpPr>
          <p:cNvPr id="8" name="Picture Placeholder 3">
            <a:extLst>
              <a:ext uri="{FF2B5EF4-FFF2-40B4-BE49-F238E27FC236}">
                <a16:creationId xmlns:a16="http://schemas.microsoft.com/office/drawing/2014/main" id="{55C94A22-F776-C444-BC8F-A0FF5879AD1C}"/>
              </a:ext>
            </a:extLst>
          </p:cNvPr>
          <p:cNvSpPr>
            <a:spLocks noGrp="1"/>
          </p:cNvSpPr>
          <p:nvPr>
            <p:ph type="pic" sz="quarter" idx="15"/>
          </p:nvPr>
        </p:nvSpPr>
        <p:spPr>
          <a:xfrm>
            <a:off x="4631765" y="3040606"/>
            <a:ext cx="4572000" cy="2958276"/>
          </a:xfrm>
        </p:spPr>
        <p:txBody>
          <a:bodyPr/>
          <a:lstStyle/>
          <a:p>
            <a:endParaRPr lang="en-US" dirty="0"/>
          </a:p>
        </p:txBody>
      </p:sp>
    </p:spTree>
    <p:extLst>
      <p:ext uri="{BB962C8B-B14F-4D97-AF65-F5344CB8AC3E}">
        <p14:creationId xmlns:p14="http://schemas.microsoft.com/office/powerpoint/2010/main" val="88931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5C94A22-F776-C444-BC8F-A0FF5879AD1C}"/>
              </a:ext>
            </a:extLst>
          </p:cNvPr>
          <p:cNvSpPr>
            <a:spLocks noGrp="1"/>
          </p:cNvSpPr>
          <p:nvPr>
            <p:ph type="pic" sz="quarter" idx="11" hasCustomPrompt="1"/>
          </p:nvPr>
        </p:nvSpPr>
        <p:spPr>
          <a:xfrm>
            <a:off x="4549774" y="0"/>
            <a:ext cx="4594225" cy="6008914"/>
          </a:xfrm>
        </p:spPr>
        <p:txBody>
          <a:bodyPr/>
          <a:lstStyle>
            <a:lvl1pPr>
              <a:defRPr/>
            </a:lvl1pPr>
          </a:lstStyle>
          <a:p>
            <a:r>
              <a:rPr lang="en-US" dirty="0"/>
              <a:t>Picture</a:t>
            </a:r>
          </a:p>
        </p:txBody>
      </p:sp>
      <p:sp>
        <p:nvSpPr>
          <p:cNvPr id="2" name="Slide Number Placeholder 1"/>
          <p:cNvSpPr>
            <a:spLocks noGrp="1"/>
          </p:cNvSpPr>
          <p:nvPr>
            <p:ph type="sldNum" sz="quarter" idx="15"/>
          </p:nvPr>
        </p:nvSpPr>
        <p:spPr>
          <a:xfrm>
            <a:off x="7878589" y="6250895"/>
            <a:ext cx="1050258" cy="365125"/>
          </a:xfrm>
          <a:prstGeom prst="rect">
            <a:avLst/>
          </a:prstGeom>
        </p:spPr>
        <p:txBody>
          <a:bodyPr/>
          <a:lstStyle/>
          <a:p>
            <a:fld id="{B8AE65FD-4EB0-204E-91AE-FF0045A83E9D}" type="slidenum">
              <a:rPr lang="en-US" smtClean="0"/>
              <a:pPr/>
              <a:t>‹#›</a:t>
            </a:fld>
            <a:endParaRPr lang="en-US" dirty="0"/>
          </a:p>
        </p:txBody>
      </p:sp>
      <p:sp>
        <p:nvSpPr>
          <p:cNvPr id="3" name="Footer Placeholder 2"/>
          <p:cNvSpPr>
            <a:spLocks noGrp="1"/>
          </p:cNvSpPr>
          <p:nvPr>
            <p:ph type="ftr" sz="quarter" idx="16"/>
          </p:nvPr>
        </p:nvSpPr>
        <p:spPr>
          <a:xfrm>
            <a:off x="3124200" y="6250895"/>
            <a:ext cx="2895600" cy="365125"/>
          </a:xfrm>
          <a:prstGeom prst="rect">
            <a:avLst/>
          </a:prstGeom>
        </p:spPr>
        <p:txBody>
          <a:bodyPr/>
          <a:lstStyle/>
          <a:p>
            <a:r>
              <a:rPr lang="en-US"/>
              <a:t>Section 1: Introduction</a:t>
            </a:r>
            <a:endParaRPr lang="en-US" dirty="0"/>
          </a:p>
        </p:txBody>
      </p:sp>
      <p:sp>
        <p:nvSpPr>
          <p:cNvPr id="6" name="Text Placeholder 5"/>
          <p:cNvSpPr>
            <a:spLocks noGrp="1"/>
          </p:cNvSpPr>
          <p:nvPr>
            <p:ph type="body" sz="quarter" idx="17"/>
          </p:nvPr>
        </p:nvSpPr>
        <p:spPr>
          <a:xfrm>
            <a:off x="492461" y="449263"/>
            <a:ext cx="3758864" cy="523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055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46688B"/>
              </a:buClr>
              <a:defRPr/>
            </a:lvl1pPr>
            <a:lvl2pPr>
              <a:buClr>
                <a:srgbClr val="46688B"/>
              </a:buClr>
              <a:defRPr/>
            </a:lvl2pPr>
            <a:lvl3pPr>
              <a:buClr>
                <a:srgbClr val="46688B"/>
              </a:buClr>
              <a:defRPr/>
            </a:lvl3pPr>
            <a:lvl4pPr>
              <a:buClr>
                <a:srgbClr val="46688B"/>
              </a:buClr>
              <a:defRPr/>
            </a:lvl4pPr>
            <a:lvl5pPr>
              <a:buClr>
                <a:srgbClr val="46688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2" name="Footer Placeholder 11"/>
          <p:cNvSpPr>
            <a:spLocks noGrp="1"/>
          </p:cNvSpPr>
          <p:nvPr>
            <p:ph type="ftr" sz="quarter" idx="10"/>
          </p:nvPr>
        </p:nvSpPr>
        <p:spPr/>
        <p:txBody>
          <a:bodyPr/>
          <a:lstStyle/>
          <a:p>
            <a:r>
              <a:rPr lang="en-US"/>
              <a:t>Section 1: Introduction</a:t>
            </a:r>
            <a:endParaRPr lang="en-US" dirty="0"/>
          </a:p>
        </p:txBody>
      </p:sp>
      <p:sp>
        <p:nvSpPr>
          <p:cNvPr id="13" name="Slide Number Placeholder 12"/>
          <p:cNvSpPr>
            <a:spLocks noGrp="1"/>
          </p:cNvSpPr>
          <p:nvPr>
            <p:ph type="sldNum" sz="quarter" idx="11"/>
          </p:nvPr>
        </p:nvSpPr>
        <p:spPr/>
        <p:txBody>
          <a:bodyPr/>
          <a:lstStyle/>
          <a:p>
            <a:fld id="{B8AE65FD-4EB0-204E-91AE-FF0045A83E9D}" type="slidenum">
              <a:rPr lang="en-US" smtClean="0"/>
              <a:pPr/>
              <a:t>‹#›</a:t>
            </a:fld>
            <a:endParaRPr lang="en-US" dirty="0"/>
          </a:p>
        </p:txBody>
      </p:sp>
    </p:spTree>
    <p:extLst>
      <p:ext uri="{BB962C8B-B14F-4D97-AF65-F5344CB8AC3E}">
        <p14:creationId xmlns:p14="http://schemas.microsoft.com/office/powerpoint/2010/main" val="299194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1" name="Footer Placeholder 10"/>
          <p:cNvSpPr>
            <a:spLocks noGrp="1"/>
          </p:cNvSpPr>
          <p:nvPr>
            <p:ph type="ftr" sz="quarter" idx="10"/>
          </p:nvPr>
        </p:nvSpPr>
        <p:spPr/>
        <p:txBody>
          <a:bodyPr/>
          <a:lstStyle/>
          <a:p>
            <a:r>
              <a:rPr lang="en-US"/>
              <a:t>Section 1: Introduction</a:t>
            </a:r>
            <a:endParaRPr lang="en-US" dirty="0"/>
          </a:p>
        </p:txBody>
      </p:sp>
      <p:sp>
        <p:nvSpPr>
          <p:cNvPr id="12" name="Slide Number Placeholder 11"/>
          <p:cNvSpPr>
            <a:spLocks noGrp="1"/>
          </p:cNvSpPr>
          <p:nvPr>
            <p:ph type="sldNum" sz="quarter" idx="11"/>
          </p:nvPr>
        </p:nvSpPr>
        <p:spPr/>
        <p:txBody>
          <a:bodyPr/>
          <a:lstStyle/>
          <a:p>
            <a:fld id="{B8AE65FD-4EB0-204E-91AE-FF0045A83E9D}" type="slidenum">
              <a:rPr lang="en-US" smtClean="0"/>
              <a:pPr/>
              <a:t>‹#›</a:t>
            </a:fld>
            <a:endParaRPr lang="en-US" dirty="0"/>
          </a:p>
        </p:txBody>
      </p:sp>
    </p:spTree>
    <p:extLst>
      <p:ext uri="{BB962C8B-B14F-4D97-AF65-F5344CB8AC3E}">
        <p14:creationId xmlns:p14="http://schemas.microsoft.com/office/powerpoint/2010/main" val="321457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0"/>
            <a:ext cx="5178718" cy="6858000"/>
          </a:xfrm>
          <a:solidFill>
            <a:schemeClr val="bg1">
              <a:lumMod val="75000"/>
            </a:schemeClr>
          </a:solidFill>
        </p:spPr>
        <p:txBody>
          <a:bodyPr/>
          <a:lstStyle/>
          <a:p>
            <a:endParaRPr lang="en-US" dirty="0"/>
          </a:p>
        </p:txBody>
      </p:sp>
      <p:sp>
        <p:nvSpPr>
          <p:cNvPr id="8" name="Rectangle 7">
            <a:extLst>
              <a:ext uri="{FF2B5EF4-FFF2-40B4-BE49-F238E27FC236}">
                <a16:creationId xmlns:a16="http://schemas.microsoft.com/office/drawing/2014/main" id="{1D8C9EF8-025E-3541-ACDD-8BC2B68C9D96}"/>
              </a:ext>
            </a:extLst>
          </p:cNvPr>
          <p:cNvSpPr/>
          <p:nvPr userDrawn="1"/>
        </p:nvSpPr>
        <p:spPr>
          <a:xfrm>
            <a:off x="5178718" y="0"/>
            <a:ext cx="3965282" cy="6858000"/>
          </a:xfrm>
          <a:prstGeom prst="rect">
            <a:avLst/>
          </a:prstGeom>
          <a:solidFill>
            <a:srgbClr val="236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1" name="Text Placeholder 21">
            <a:extLst>
              <a:ext uri="{FF2B5EF4-FFF2-40B4-BE49-F238E27FC236}">
                <a16:creationId xmlns:a16="http://schemas.microsoft.com/office/drawing/2014/main" id="{0EAB58E9-3D8C-8543-BE62-EB8715FB2C67}"/>
              </a:ext>
            </a:extLst>
          </p:cNvPr>
          <p:cNvSpPr>
            <a:spLocks noGrp="1"/>
          </p:cNvSpPr>
          <p:nvPr>
            <p:ph type="body" sz="quarter" idx="12" hasCustomPrompt="1"/>
          </p:nvPr>
        </p:nvSpPr>
        <p:spPr>
          <a:xfrm>
            <a:off x="5519781" y="543125"/>
            <a:ext cx="3303577" cy="5155512"/>
          </a:xfrm>
        </p:spPr>
        <p:txBody>
          <a:bodyPr lIns="0" tIns="0" rIns="0" bIns="0">
            <a:normAutofit/>
          </a:bodyPr>
          <a:lstStyle>
            <a:lvl1pPr marL="0" indent="0">
              <a:lnSpc>
                <a:spcPct val="120000"/>
              </a:lnSpc>
              <a:buNone/>
              <a:defRPr sz="16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Description copy here</a:t>
            </a:r>
          </a:p>
        </p:txBody>
      </p:sp>
      <p:sp>
        <p:nvSpPr>
          <p:cNvPr id="5" name="Slide Number Placeholder 4"/>
          <p:cNvSpPr>
            <a:spLocks noGrp="1"/>
          </p:cNvSpPr>
          <p:nvPr>
            <p:ph type="sldNum" sz="quarter" idx="17"/>
          </p:nvPr>
        </p:nvSpPr>
        <p:spPr/>
        <p:txBody>
          <a:bodyPr/>
          <a:lstStyle/>
          <a:p>
            <a:fld id="{3AD0B657-0200-984D-8528-4819D5B4B791}" type="slidenum">
              <a:rPr lang="uk-UA" smtClean="0"/>
              <a:pPr/>
              <a:t>‹#›</a:t>
            </a:fld>
            <a:endParaRPr lang="uk-UA" dirty="0"/>
          </a:p>
        </p:txBody>
      </p:sp>
      <p:sp>
        <p:nvSpPr>
          <p:cNvPr id="9" name="Text Placeholder 21">
            <a:extLst>
              <a:ext uri="{FF2B5EF4-FFF2-40B4-BE49-F238E27FC236}">
                <a16:creationId xmlns:a16="http://schemas.microsoft.com/office/drawing/2014/main" id="{C092FEA6-F681-544C-89A1-7CDBB1E2E187}"/>
              </a:ext>
            </a:extLst>
          </p:cNvPr>
          <p:cNvSpPr>
            <a:spLocks noGrp="1"/>
          </p:cNvSpPr>
          <p:nvPr>
            <p:ph type="body" sz="quarter" idx="13" hasCustomPrompt="1"/>
          </p:nvPr>
        </p:nvSpPr>
        <p:spPr>
          <a:xfrm>
            <a:off x="5519782" y="6254496"/>
            <a:ext cx="2626060" cy="365125"/>
          </a:xfrm>
        </p:spPr>
        <p:txBody>
          <a:bodyPr lIns="0" tIns="0" rIns="0" bIns="0">
            <a:normAutofit/>
          </a:bodyPr>
          <a:lstStyle>
            <a:lvl1pPr marL="0" indent="0">
              <a:buNone/>
              <a:defRPr sz="10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Description</a:t>
            </a:r>
          </a:p>
        </p:txBody>
      </p:sp>
      <p:sp>
        <p:nvSpPr>
          <p:cNvPr id="10" name="Text Placeholder 21">
            <a:extLst>
              <a:ext uri="{FF2B5EF4-FFF2-40B4-BE49-F238E27FC236}">
                <a16:creationId xmlns:a16="http://schemas.microsoft.com/office/drawing/2014/main" id="{44B0F9E8-5704-DC4E-BE2B-6D752934E021}"/>
              </a:ext>
            </a:extLst>
          </p:cNvPr>
          <p:cNvSpPr>
            <a:spLocks noGrp="1"/>
          </p:cNvSpPr>
          <p:nvPr>
            <p:ph type="body" sz="quarter" idx="14" hasCustomPrompt="1"/>
          </p:nvPr>
        </p:nvSpPr>
        <p:spPr>
          <a:xfrm>
            <a:off x="5519782" y="6033247"/>
            <a:ext cx="3227328" cy="183766"/>
          </a:xfrm>
        </p:spPr>
        <p:txBody>
          <a:bodyPr lIns="0" tIns="0" rIns="0" bIns="0">
            <a:noAutofit/>
          </a:bodyPr>
          <a:lstStyle>
            <a:lvl1pPr marL="0" indent="0">
              <a:buNone/>
              <a:defRPr sz="1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Image</a:t>
            </a:r>
          </a:p>
        </p:txBody>
      </p:sp>
    </p:spTree>
    <p:extLst>
      <p:ext uri="{BB962C8B-B14F-4D97-AF65-F5344CB8AC3E}">
        <p14:creationId xmlns:p14="http://schemas.microsoft.com/office/powerpoint/2010/main" val="162486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E6A3DDF-3217-D146-8B30-1B191FF6CCC8}"/>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3000" contrast="-3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5" name="Text Placeholder 21">
            <a:extLst>
              <a:ext uri="{FF2B5EF4-FFF2-40B4-BE49-F238E27FC236}">
                <a16:creationId xmlns:a16="http://schemas.microsoft.com/office/drawing/2014/main" id="{4556F2B8-A67D-BE47-AE59-15C89AA29F65}"/>
              </a:ext>
            </a:extLst>
          </p:cNvPr>
          <p:cNvSpPr>
            <a:spLocks noGrp="1"/>
          </p:cNvSpPr>
          <p:nvPr>
            <p:ph type="body" sz="quarter" idx="12" hasCustomPrompt="1"/>
          </p:nvPr>
        </p:nvSpPr>
        <p:spPr>
          <a:xfrm>
            <a:off x="777569" y="941759"/>
            <a:ext cx="7447387" cy="4350065"/>
          </a:xfrm>
        </p:spPr>
        <p:txBody>
          <a:bodyPr lIns="0" tIns="0" rIns="0" bIns="0">
            <a:normAutofit/>
          </a:bodyPr>
          <a:lstStyle>
            <a:lvl1pPr marL="0" indent="0">
              <a:lnSpc>
                <a:spcPct val="140000"/>
              </a:lnSpc>
              <a:buNone/>
              <a:defRPr sz="36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a:t>
            </a:r>
          </a:p>
        </p:txBody>
      </p:sp>
      <p:sp>
        <p:nvSpPr>
          <p:cNvPr id="17" name="Text Placeholder 21">
            <a:extLst>
              <a:ext uri="{FF2B5EF4-FFF2-40B4-BE49-F238E27FC236}">
                <a16:creationId xmlns:a16="http://schemas.microsoft.com/office/drawing/2014/main" id="{571A1D51-6E62-7E4B-83B3-3B6CB2F2A05B}"/>
              </a:ext>
            </a:extLst>
          </p:cNvPr>
          <p:cNvSpPr>
            <a:spLocks noGrp="1"/>
          </p:cNvSpPr>
          <p:nvPr>
            <p:ph type="body" sz="quarter" idx="13" hasCustomPrompt="1"/>
          </p:nvPr>
        </p:nvSpPr>
        <p:spPr>
          <a:xfrm>
            <a:off x="777569" y="5579810"/>
            <a:ext cx="2778473" cy="435632"/>
          </a:xfrm>
        </p:spPr>
        <p:txBody>
          <a:bodyPr lIns="0" tIns="0" rIns="0" bIns="0">
            <a:noAutofit/>
          </a:bodyPr>
          <a:lstStyle>
            <a:lvl1pPr marL="0" indent="0">
              <a:buNone/>
              <a:defRPr sz="24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a:t>
            </a:r>
          </a:p>
        </p:txBody>
      </p:sp>
      <p:sp>
        <p:nvSpPr>
          <p:cNvPr id="3" name="Slide Number Placeholder 2"/>
          <p:cNvSpPr>
            <a:spLocks noGrp="1"/>
          </p:cNvSpPr>
          <p:nvPr>
            <p:ph type="sldNum" sz="quarter" idx="14"/>
          </p:nvPr>
        </p:nvSpPr>
        <p:spPr>
          <a:xfrm>
            <a:off x="7878589" y="6250895"/>
            <a:ext cx="1050258" cy="365125"/>
          </a:xfrm>
          <a:prstGeom prst="rect">
            <a:avLst/>
          </a:prstGeom>
        </p:spPr>
        <p:txBody>
          <a:bodyPr/>
          <a:lstStyle/>
          <a:p>
            <a:fld id="{B8AE65FD-4EB0-204E-91AE-FF0045A83E9D}" type="slidenum">
              <a:rPr lang="en-US" smtClean="0"/>
              <a:pPr/>
              <a:t>‹#›</a:t>
            </a:fld>
            <a:endParaRPr lang="en-US" dirty="0"/>
          </a:p>
        </p:txBody>
      </p:sp>
    </p:spTree>
    <p:extLst>
      <p:ext uri="{BB962C8B-B14F-4D97-AF65-F5344CB8AC3E}">
        <p14:creationId xmlns:p14="http://schemas.microsoft.com/office/powerpoint/2010/main" val="305266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2985279"/>
            <a:ext cx="7191375" cy="490568"/>
          </a:xfrm>
        </p:spPr>
        <p:txBody>
          <a:bodyPr lIns="0" tIns="0" rIns="0" bIns="0">
            <a:normAutofit/>
          </a:bodyPr>
          <a:lstStyle>
            <a:lvl1pPr marL="0" indent="0" algn="l">
              <a:buNone/>
              <a:defRPr sz="1800" i="1"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dirty="0"/>
              <a:t>Click to edit Master subtitle style</a:t>
            </a:r>
          </a:p>
        </p:txBody>
      </p:sp>
      <p:sp>
        <p:nvSpPr>
          <p:cNvPr id="8" name="Title 7">
            <a:extLst>
              <a:ext uri="{FF2B5EF4-FFF2-40B4-BE49-F238E27FC236}">
                <a16:creationId xmlns:a16="http://schemas.microsoft.com/office/drawing/2014/main" id="{5DC1D49A-AEE4-3340-AA7F-DBFBFA4534A6}"/>
              </a:ext>
            </a:extLst>
          </p:cNvPr>
          <p:cNvSpPr>
            <a:spLocks noGrp="1"/>
          </p:cNvSpPr>
          <p:nvPr>
            <p:ph type="title"/>
          </p:nvPr>
        </p:nvSpPr>
        <p:spPr>
          <a:xfrm>
            <a:off x="628650" y="2316978"/>
            <a:ext cx="7886700" cy="550478"/>
          </a:xfrm>
        </p:spPr>
        <p:txBody>
          <a:bodyPr lIns="0" tIns="0" rIns="0" bIns="0">
            <a:normAutofit/>
          </a:bodyPr>
          <a:lstStyle>
            <a:lvl1pPr algn="l">
              <a:defRPr sz="3600" b="0" i="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Text Placeholder 14">
            <a:extLst>
              <a:ext uri="{FF2B5EF4-FFF2-40B4-BE49-F238E27FC236}">
                <a16:creationId xmlns:a16="http://schemas.microsoft.com/office/drawing/2014/main" id="{39CC858D-6206-3247-AD40-674D4272A369}"/>
              </a:ext>
            </a:extLst>
          </p:cNvPr>
          <p:cNvSpPr>
            <a:spLocks noGrp="1"/>
          </p:cNvSpPr>
          <p:nvPr>
            <p:ph type="body" sz="quarter" idx="10" hasCustomPrompt="1"/>
          </p:nvPr>
        </p:nvSpPr>
        <p:spPr>
          <a:xfrm>
            <a:off x="628650" y="3735701"/>
            <a:ext cx="5504649" cy="914400"/>
          </a:xfrm>
        </p:spPr>
        <p:txBody>
          <a:bodyPr lIns="0" tIns="0" rIns="0" bIns="0">
            <a:normAutofit/>
          </a:bodyPr>
          <a:lstStyle>
            <a:lvl1pPr marL="0" indent="0">
              <a:buNone/>
              <a:defRPr sz="1200"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Date</a:t>
            </a:r>
          </a:p>
        </p:txBody>
      </p:sp>
      <p:pic>
        <p:nvPicPr>
          <p:cNvPr id="6" name="Picture 5">
            <a:extLst>
              <a:ext uri="{FF2B5EF4-FFF2-40B4-BE49-F238E27FC236}">
                <a16:creationId xmlns:a16="http://schemas.microsoft.com/office/drawing/2014/main" id="{7301559B-144A-7744-9D11-44BAA0D71C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9227" y="6191946"/>
            <a:ext cx="1200549" cy="483023"/>
          </a:xfrm>
          <a:prstGeom prst="rect">
            <a:avLst/>
          </a:prstGeom>
        </p:spPr>
      </p:pic>
    </p:spTree>
    <p:extLst>
      <p:ext uri="{BB962C8B-B14F-4D97-AF65-F5344CB8AC3E}">
        <p14:creationId xmlns:p14="http://schemas.microsoft.com/office/powerpoint/2010/main" val="105766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C21042-D356-3D48-84E3-F41ABE24AC12}"/>
              </a:ext>
            </a:extLst>
          </p:cNvPr>
          <p:cNvSpPr/>
          <p:nvPr userDrawn="1"/>
        </p:nvSpPr>
        <p:spPr>
          <a:xfrm>
            <a:off x="0" y="6008914"/>
            <a:ext cx="9144000" cy="849086"/>
          </a:xfrm>
          <a:prstGeom prst="rect">
            <a:avLst/>
          </a:prstGeom>
          <a:solidFill>
            <a:srgbClr val="2360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a:extLst>
              <a:ext uri="{FF2B5EF4-FFF2-40B4-BE49-F238E27FC236}">
                <a16:creationId xmlns:a16="http://schemas.microsoft.com/office/drawing/2014/main" id="{7301559B-144A-7744-9D11-44BAA0D71CA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59227" y="6191946"/>
            <a:ext cx="1200549" cy="483023"/>
          </a:xfrm>
          <a:prstGeom prst="rect">
            <a:avLst/>
          </a:prstGeom>
        </p:spPr>
      </p:pic>
      <p:sp>
        <p:nvSpPr>
          <p:cNvPr id="3" name="Text Placeholder 2"/>
          <p:cNvSpPr>
            <a:spLocks noGrp="1"/>
          </p:cNvSpPr>
          <p:nvPr>
            <p:ph type="body" idx="1"/>
          </p:nvPr>
        </p:nvSpPr>
        <p:spPr>
          <a:xfrm>
            <a:off x="571500" y="1439903"/>
            <a:ext cx="8001000" cy="4114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p:cNvSpPr>
            <a:spLocks noGrp="1"/>
          </p:cNvSpPr>
          <p:nvPr>
            <p:ph type="title"/>
          </p:nvPr>
        </p:nvSpPr>
        <p:spPr>
          <a:xfrm>
            <a:off x="571500" y="386535"/>
            <a:ext cx="8001000" cy="6858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2"/>
          <p:cNvSpPr>
            <a:spLocks noGrp="1"/>
          </p:cNvSpPr>
          <p:nvPr>
            <p:ph type="sldNum" sz="quarter" idx="4"/>
          </p:nvPr>
        </p:nvSpPr>
        <p:spPr>
          <a:xfrm>
            <a:off x="7878589" y="6250895"/>
            <a:ext cx="1050258" cy="365125"/>
          </a:xfrm>
          <a:prstGeom prst="rect">
            <a:avLst/>
          </a:prstGeom>
        </p:spPr>
        <p:txBody>
          <a:bodyPr anchor="ctr"/>
          <a:lstStyle>
            <a:lvl1pPr algn="r">
              <a:defRPr sz="1200">
                <a:solidFill>
                  <a:srgbClr val="FFFFFF"/>
                </a:solidFill>
              </a:defRPr>
            </a:lvl1pPr>
          </a:lstStyle>
          <a:p>
            <a:fld id="{B8AE65FD-4EB0-204E-91AE-FF0045A83E9D}" type="slidenum">
              <a:rPr lang="en-US" smtClean="0"/>
              <a:pPr/>
              <a:t>‹#›</a:t>
            </a:fld>
            <a:endParaRPr lang="en-US" dirty="0"/>
          </a:p>
        </p:txBody>
      </p:sp>
      <p:sp>
        <p:nvSpPr>
          <p:cNvPr id="11" name="Footer Placeholder 3"/>
          <p:cNvSpPr>
            <a:spLocks noGrp="1"/>
          </p:cNvSpPr>
          <p:nvPr>
            <p:ph type="ftr" sz="quarter" idx="3"/>
          </p:nvPr>
        </p:nvSpPr>
        <p:spPr>
          <a:xfrm>
            <a:off x="3124200" y="6254391"/>
            <a:ext cx="2895600" cy="365125"/>
          </a:xfrm>
          <a:prstGeom prst="rect">
            <a:avLst/>
          </a:prstGeom>
        </p:spPr>
        <p:txBody>
          <a:bodyPr anchor="ctr"/>
          <a:lstStyle>
            <a:lvl1pPr algn="ctr">
              <a:defRPr sz="1200">
                <a:solidFill>
                  <a:srgbClr val="FFFFFF"/>
                </a:solidFill>
              </a:defRPr>
            </a:lvl1pPr>
          </a:lstStyle>
          <a:p>
            <a:r>
              <a:rPr lang="en-US" dirty="0"/>
              <a:t>Section 1: Introduction</a:t>
            </a:r>
          </a:p>
        </p:txBody>
      </p:sp>
    </p:spTree>
    <p:extLst>
      <p:ext uri="{BB962C8B-B14F-4D97-AF65-F5344CB8AC3E}">
        <p14:creationId xmlns:p14="http://schemas.microsoft.com/office/powerpoint/2010/main" val="1742970890"/>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724" r:id="rId3"/>
    <p:sldLayoutId id="2147483676" r:id="rId4"/>
    <p:sldLayoutId id="2147483691" r:id="rId5"/>
    <p:sldLayoutId id="2147483693" r:id="rId6"/>
    <p:sldLayoutId id="2147483765" r:id="rId7"/>
    <p:sldLayoutId id="2147483766" r:id="rId8"/>
  </p:sldLayoutIdLst>
  <p:hf hdr="0" ftr="0" dt="0"/>
  <p:txStyles>
    <p:titleStyle>
      <a:lvl1pPr marL="0" algn="l" defTabSz="914400" rtl="0" eaLnBrk="1" latinLnBrk="0" hangingPunct="1">
        <a:lnSpc>
          <a:spcPct val="90000"/>
        </a:lnSpc>
        <a:spcBef>
          <a:spcPct val="0"/>
        </a:spcBef>
        <a:buNone/>
        <a:defRPr lang="en-US" sz="3200" kern="1200" baseline="0" dirty="0">
          <a:solidFill>
            <a:srgbClr val="23609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68275" indent="-109538" algn="l" defTabSz="914400" rtl="0" eaLnBrk="1" latinLnBrk="0" hangingPunct="1">
        <a:lnSpc>
          <a:spcPct val="140000"/>
        </a:lnSpc>
        <a:spcBef>
          <a:spcPts val="600"/>
        </a:spcBef>
        <a:spcAft>
          <a:spcPts val="600"/>
        </a:spcAft>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14350" indent="-117475" algn="l" defTabSz="914400" rtl="0" eaLnBrk="1" latinLnBrk="0" hangingPunct="1">
        <a:lnSpc>
          <a:spcPct val="140000"/>
        </a:lnSpc>
        <a:spcBef>
          <a:spcPts val="600"/>
        </a:spcBef>
        <a:spcAft>
          <a:spcPts val="600"/>
        </a:spcAft>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58838" indent="-117475" algn="l" defTabSz="914400" rtl="0" eaLnBrk="1" latinLnBrk="0" hangingPunct="1">
        <a:lnSpc>
          <a:spcPct val="140000"/>
        </a:lnSpc>
        <a:spcBef>
          <a:spcPts val="600"/>
        </a:spcBef>
        <a:spcAft>
          <a:spcPts val="600"/>
        </a:spcAft>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196975" indent="-111125" algn="l" defTabSz="914400" rtl="0" eaLnBrk="1" latinLnBrk="0" hangingPunct="1">
        <a:lnSpc>
          <a:spcPct val="140000"/>
        </a:lnSpc>
        <a:spcBef>
          <a:spcPts val="600"/>
        </a:spcBef>
        <a:spcAft>
          <a:spcPts val="600"/>
        </a:spcAft>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541463" indent="-109538" algn="l" defTabSz="914400" rtl="0" eaLnBrk="1" latinLnBrk="0" hangingPunct="1">
        <a:lnSpc>
          <a:spcPct val="140000"/>
        </a:lnSpc>
        <a:spcBef>
          <a:spcPts val="600"/>
        </a:spcBef>
        <a:spcAft>
          <a:spcPts val="600"/>
        </a:spcAft>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3619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5384"/>
            <a:ext cx="8229600" cy="164127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3244850"/>
            <a:ext cx="8229600" cy="28813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Section 1: Introduction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8B224-3453-974A-AC38-DAECBDB294F9}" type="slidenum">
              <a:rPr lang="en-US" smtClean="0"/>
              <a:t>‹#›</a:t>
            </a:fld>
            <a:endParaRPr lang="en-US"/>
          </a:p>
        </p:txBody>
      </p:sp>
    </p:spTree>
    <p:extLst>
      <p:ext uri="{BB962C8B-B14F-4D97-AF65-F5344CB8AC3E}">
        <p14:creationId xmlns:p14="http://schemas.microsoft.com/office/powerpoint/2010/main" val="2955504366"/>
      </p:ext>
    </p:extLst>
  </p:cSld>
  <p:clrMap bg1="dk1" tx1="lt1" bg2="dk2" tx2="lt2" accent1="accent1" accent2="accent2" accent3="accent3" accent4="accent4" accent5="accent5" accent6="accent6" hlink="hlink" folHlink="folHlink"/>
  <p:sldLayoutIdLst>
    <p:sldLayoutId id="2147483661" r:id="rId1"/>
    <p:sldLayoutId id="2147483701" r:id="rId2"/>
  </p:sldLayoutIdLst>
  <p:hf hdr="0" ftr="0" dt="0"/>
  <p:txStyles>
    <p:titleStyle>
      <a:lvl1pPr marL="0" algn="l" defTabSz="914400" rtl="0" eaLnBrk="1" latinLnBrk="0" hangingPunct="1">
        <a:lnSpc>
          <a:spcPct val="90000"/>
        </a:lnSpc>
        <a:spcBef>
          <a:spcPct val="0"/>
        </a:spcBef>
        <a:buNone/>
        <a:defRPr lang="en-US" sz="28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lnSpc>
          <a:spcPct val="120000"/>
        </a:lnSpc>
        <a:spcBef>
          <a:spcPts val="1200"/>
        </a:spcBef>
        <a:buFont typeface="Arial"/>
        <a:buChar char="•"/>
        <a:defRPr sz="1800" kern="1200">
          <a:solidFill>
            <a:schemeClr val="tx1"/>
          </a:solidFill>
          <a:latin typeface="Open Sans Regular"/>
          <a:ea typeface="+mn-ea"/>
          <a:cs typeface="Open Sans Regular"/>
        </a:defRPr>
      </a:lvl1pPr>
      <a:lvl2pPr marL="742950" indent="-285750" algn="l" defTabSz="457200" rtl="0" eaLnBrk="1" latinLnBrk="0" hangingPunct="1">
        <a:lnSpc>
          <a:spcPct val="120000"/>
        </a:lnSpc>
        <a:spcBef>
          <a:spcPts val="1200"/>
        </a:spcBef>
        <a:buFont typeface="Arial"/>
        <a:buChar char="–"/>
        <a:defRPr sz="1800" kern="1200">
          <a:solidFill>
            <a:schemeClr val="tx1"/>
          </a:solidFill>
          <a:latin typeface="Open Sans Regular"/>
          <a:ea typeface="+mn-ea"/>
          <a:cs typeface="Open Sans Regular"/>
        </a:defRPr>
      </a:lvl2pPr>
      <a:lvl3pPr marL="1143000" indent="-228600" algn="l" defTabSz="457200" rtl="0" eaLnBrk="1" latinLnBrk="0" hangingPunct="1">
        <a:lnSpc>
          <a:spcPct val="120000"/>
        </a:lnSpc>
        <a:spcBef>
          <a:spcPts val="1200"/>
        </a:spcBef>
        <a:buFont typeface="Arial"/>
        <a:buChar char="•"/>
        <a:defRPr sz="1800" kern="1200">
          <a:solidFill>
            <a:schemeClr val="tx1"/>
          </a:solidFill>
          <a:latin typeface="Open Sans Regular"/>
          <a:ea typeface="+mn-ea"/>
          <a:cs typeface="Open Sans Regular"/>
        </a:defRPr>
      </a:lvl3pPr>
      <a:lvl4pPr marL="1600200" indent="-228600" algn="l" defTabSz="457200" rtl="0" eaLnBrk="1" latinLnBrk="0" hangingPunct="1">
        <a:lnSpc>
          <a:spcPct val="120000"/>
        </a:lnSpc>
        <a:spcBef>
          <a:spcPts val="1200"/>
        </a:spcBef>
        <a:buFont typeface="Arial"/>
        <a:buChar char="–"/>
        <a:defRPr sz="1800" kern="1200">
          <a:solidFill>
            <a:schemeClr val="tx1"/>
          </a:solidFill>
          <a:latin typeface="Open Sans Regular"/>
          <a:ea typeface="+mn-ea"/>
          <a:cs typeface="Open Sans Regular"/>
        </a:defRPr>
      </a:lvl4pPr>
      <a:lvl5pPr marL="2057400" indent="-228600" algn="l" defTabSz="457200" rtl="0" eaLnBrk="1" latinLnBrk="0" hangingPunct="1">
        <a:lnSpc>
          <a:spcPct val="120000"/>
        </a:lnSpc>
        <a:spcBef>
          <a:spcPts val="1200"/>
        </a:spcBef>
        <a:buFont typeface="Arial"/>
        <a:buChar char="»"/>
        <a:defRPr sz="1800" kern="1200">
          <a:solidFill>
            <a:schemeClr val="tx1"/>
          </a:solidFill>
          <a:latin typeface="Open Sans Regular"/>
          <a:ea typeface="+mn-ea"/>
          <a:cs typeface="Open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52A6EEA-0928-064E-AB55-BCCE1AE10A7E}"/>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EF53BE38-3206-FA43-8116-9424E38F8BA8}"/>
              </a:ext>
            </a:extLst>
          </p:cNvPr>
          <p:cNvSpPr>
            <a:spLocks noGrp="1"/>
          </p:cNvSpPr>
          <p:nvPr>
            <p:ph type="title"/>
          </p:nvPr>
        </p:nvSpPr>
        <p:spPr/>
        <p:txBody>
          <a:bodyPr>
            <a:normAutofit fontScale="90000"/>
          </a:bodyPr>
          <a:lstStyle/>
          <a:p>
            <a:r>
              <a:rPr lang="en-US" dirty="0"/>
              <a:t>Sustainability and the Role of Envision</a:t>
            </a:r>
          </a:p>
        </p:txBody>
      </p:sp>
      <p:sp>
        <p:nvSpPr>
          <p:cNvPr id="4" name="Text Placeholder 3">
            <a:extLst>
              <a:ext uri="{FF2B5EF4-FFF2-40B4-BE49-F238E27FC236}">
                <a16:creationId xmlns:a16="http://schemas.microsoft.com/office/drawing/2014/main" id="{FB5B93F7-9F86-1448-A4BB-7864FD0247E5}"/>
              </a:ext>
            </a:extLst>
          </p:cNvPr>
          <p:cNvSpPr>
            <a:spLocks noGrp="1"/>
          </p:cNvSpPr>
          <p:nvPr>
            <p:ph type="body" sz="quarter" idx="10"/>
          </p:nvPr>
        </p:nvSpPr>
        <p:spPr/>
        <p:txBody>
          <a:bodyPr/>
          <a:lstStyle/>
          <a:p>
            <a:r>
              <a:rPr lang="en-US" dirty="0"/>
              <a:t>2019</a:t>
            </a:r>
          </a:p>
        </p:txBody>
      </p:sp>
    </p:spTree>
    <p:extLst>
      <p:ext uri="{BB962C8B-B14F-4D97-AF65-F5344CB8AC3E}">
        <p14:creationId xmlns:p14="http://schemas.microsoft.com/office/powerpoint/2010/main" val="410938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83DC4EF-9182-DB49-9E2E-DFE2F0C08A3C}"/>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p:pic>
      <p:sp>
        <p:nvSpPr>
          <p:cNvPr id="4" name="Content Placeholder 3">
            <a:extLst>
              <a:ext uri="{FF2B5EF4-FFF2-40B4-BE49-F238E27FC236}">
                <a16:creationId xmlns:a16="http://schemas.microsoft.com/office/drawing/2014/main" id="{8E2F5518-3535-9B48-BE89-715236B4BEC4}"/>
              </a:ext>
            </a:extLst>
          </p:cNvPr>
          <p:cNvSpPr>
            <a:spLocks noGrp="1"/>
          </p:cNvSpPr>
          <p:nvPr>
            <p:ph type="body" sz="quarter" idx="12"/>
          </p:nvPr>
        </p:nvSpPr>
        <p:spPr/>
        <p:txBody>
          <a:bodyPr/>
          <a:lstStyle/>
          <a:p>
            <a:pPr marL="236538" indent="-225425">
              <a:spcAft>
                <a:spcPts val="1200"/>
              </a:spcAft>
            </a:pPr>
            <a:r>
              <a:rPr lang="en-US" sz="1800" dirty="0"/>
              <a:t>Challenges</a:t>
            </a:r>
            <a:endParaRPr lang="en-US" dirty="0"/>
          </a:p>
          <a:p>
            <a:pPr marL="296863" indent="-285750">
              <a:buFont typeface="Arial" panose="020B0604020202020204" pitchFamily="34" charset="0"/>
              <a:buChar char="•"/>
            </a:pPr>
            <a:r>
              <a:rPr lang="en-US" dirty="0"/>
              <a:t>Development vs. impact</a:t>
            </a:r>
          </a:p>
          <a:p>
            <a:pPr marL="296863" indent="-285750">
              <a:buFont typeface="Arial" panose="020B0604020202020204" pitchFamily="34" charset="0"/>
              <a:buChar char="•"/>
            </a:pPr>
            <a:r>
              <a:rPr lang="en-US" dirty="0"/>
              <a:t>Changing operating environments</a:t>
            </a:r>
          </a:p>
          <a:p>
            <a:endParaRPr lang="en-US" dirty="0"/>
          </a:p>
        </p:txBody>
      </p:sp>
      <p:sp>
        <p:nvSpPr>
          <p:cNvPr id="3" name="Slide Number Placeholder 2">
            <a:extLst>
              <a:ext uri="{FF2B5EF4-FFF2-40B4-BE49-F238E27FC236}">
                <a16:creationId xmlns:a16="http://schemas.microsoft.com/office/drawing/2014/main" id="{D8474C3E-C32C-A842-BB72-B89B489E3429}"/>
              </a:ext>
            </a:extLst>
          </p:cNvPr>
          <p:cNvSpPr>
            <a:spLocks noGrp="1"/>
          </p:cNvSpPr>
          <p:nvPr>
            <p:ph type="sldNum" sz="quarter" idx="17"/>
          </p:nvPr>
        </p:nvSpPr>
        <p:spPr/>
        <p:txBody>
          <a:bodyPr/>
          <a:lstStyle/>
          <a:p>
            <a:pPr>
              <a:defRPr/>
            </a:pPr>
            <a:fld id="{CFF42B0C-A748-4310-8C8B-372734747A03}" type="slidenum">
              <a:rPr lang="en-US" smtClean="0">
                <a:solidFill>
                  <a:schemeClr val="bg1"/>
                </a:solidFill>
              </a:rPr>
              <a:pPr>
                <a:defRPr/>
              </a:pPr>
              <a:t>10</a:t>
            </a:fld>
            <a:endParaRPr lang="en-US" dirty="0">
              <a:solidFill>
                <a:schemeClr val="bg1"/>
              </a:solidFill>
            </a:endParaRPr>
          </a:p>
        </p:txBody>
      </p:sp>
      <p:sp>
        <p:nvSpPr>
          <p:cNvPr id="7" name="Text Placeholder 6">
            <a:extLst>
              <a:ext uri="{FF2B5EF4-FFF2-40B4-BE49-F238E27FC236}">
                <a16:creationId xmlns:a16="http://schemas.microsoft.com/office/drawing/2014/main" id="{07662262-87CF-1040-B242-FD2226259164}"/>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F10EEDFF-2021-3B40-9192-190D3F552DC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7147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53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77569" y="637368"/>
            <a:ext cx="7447387" cy="4350065"/>
          </a:xfrm>
        </p:spPr>
        <p:txBody>
          <a:bodyPr>
            <a:normAutofit fontScale="85000" lnSpcReduction="20000"/>
          </a:bodyPr>
          <a:lstStyle/>
          <a:p>
            <a:pPr marL="173038" indent="-173038"/>
            <a:r>
              <a:rPr lang="en-US" sz="7100" i="1" dirty="0"/>
              <a:t>“</a:t>
            </a:r>
            <a:r>
              <a:rPr lang="en-US" i="1" dirty="0"/>
              <a:t>Sustainable development </a:t>
            </a:r>
            <a:r>
              <a:rPr lang="en-US" dirty="0"/>
              <a:t>is…</a:t>
            </a:r>
          </a:p>
          <a:p>
            <a:pPr marL="173038" indent="-173038"/>
            <a:r>
              <a:rPr lang="en-US" altLang="ja-JP" dirty="0"/>
              <a:t>  …development that meets the needs of the present without compromising the ability of future generations to meet their own needs.</a:t>
            </a:r>
            <a:r>
              <a:rPr lang="ja-JP" altLang="en-US" dirty="0"/>
              <a:t>”</a:t>
            </a:r>
            <a:endParaRPr lang="en-US" altLang="ja-JP" dirty="0"/>
          </a:p>
          <a:p>
            <a:endParaRPr lang="en-US" dirty="0"/>
          </a:p>
        </p:txBody>
      </p:sp>
      <p:sp>
        <p:nvSpPr>
          <p:cNvPr id="3" name="Text Placeholder 2"/>
          <p:cNvSpPr>
            <a:spLocks noGrp="1"/>
          </p:cNvSpPr>
          <p:nvPr>
            <p:ph type="body" sz="quarter" idx="13"/>
          </p:nvPr>
        </p:nvSpPr>
        <p:spPr>
          <a:xfrm>
            <a:off x="777569" y="5361994"/>
            <a:ext cx="5849050" cy="435632"/>
          </a:xfrm>
        </p:spPr>
        <p:txBody>
          <a:bodyPr/>
          <a:lstStyle/>
          <a:p>
            <a:r>
              <a:rPr lang="en-US" i="1" dirty="0"/>
              <a:t>-</a:t>
            </a:r>
            <a:r>
              <a:rPr lang="en-US" i="1" dirty="0" err="1"/>
              <a:t>Brundtland</a:t>
            </a:r>
            <a:r>
              <a:rPr lang="en-US" i="1" dirty="0"/>
              <a:t> Commission Report  1987</a:t>
            </a:r>
          </a:p>
          <a:p>
            <a:endParaRPr lang="en-US" dirty="0"/>
          </a:p>
        </p:txBody>
      </p:sp>
      <p:sp>
        <p:nvSpPr>
          <p:cNvPr id="4" name="Slide Number Placeholder 3"/>
          <p:cNvSpPr>
            <a:spLocks noGrp="1"/>
          </p:cNvSpPr>
          <p:nvPr>
            <p:ph type="sldNum" sz="quarter" idx="14"/>
          </p:nvPr>
        </p:nvSpPr>
        <p:spPr/>
        <p:txBody>
          <a:bodyPr/>
          <a:lstStyle/>
          <a:p>
            <a:fld id="{B8AE65FD-4EB0-204E-91AE-FF0045A83E9D}" type="slidenum">
              <a:rPr lang="en-US" smtClean="0"/>
              <a:pPr/>
              <a:t>11</a:t>
            </a:fld>
            <a:endParaRPr lang="en-US" dirty="0"/>
          </a:p>
        </p:txBody>
      </p:sp>
      <p:sp>
        <p:nvSpPr>
          <p:cNvPr id="5" name="Rectangle 4"/>
          <p:cNvSpPr/>
          <p:nvPr/>
        </p:nvSpPr>
        <p:spPr>
          <a:xfrm>
            <a:off x="3526410" y="6250895"/>
            <a:ext cx="5027232" cy="553998"/>
          </a:xfrm>
          <a:prstGeom prst="rect">
            <a:avLst/>
          </a:prstGeom>
        </p:spPr>
        <p:txBody>
          <a:bodyPr wrap="square">
            <a:spAutoFit/>
          </a:bodyPr>
          <a:lstStyle/>
          <a:p>
            <a:r>
              <a:rPr lang="en-US" sz="1000" dirty="0">
                <a:solidFill>
                  <a:schemeClr val="bg1"/>
                </a:solidFill>
              </a:rPr>
              <a:t>United Nations. 1987."Report of the World Commission on Environment and Development." General Assembly Resolution 42/187, 11 December 1987  </a:t>
            </a:r>
            <a:br>
              <a:rPr lang="en-US" sz="1000" dirty="0">
                <a:solidFill>
                  <a:schemeClr val="bg1"/>
                </a:solidFill>
              </a:rPr>
            </a:br>
            <a:r>
              <a:rPr lang="en-US" sz="1000" dirty="0">
                <a:solidFill>
                  <a:schemeClr val="bg1"/>
                </a:solidFill>
              </a:rPr>
              <a:t>http://www.un.org/documents/ga/res/42/ares42-187.htm </a:t>
            </a:r>
          </a:p>
        </p:txBody>
      </p:sp>
    </p:spTree>
    <p:extLst>
      <p:ext uri="{BB962C8B-B14F-4D97-AF65-F5344CB8AC3E}">
        <p14:creationId xmlns:p14="http://schemas.microsoft.com/office/powerpoint/2010/main" val="2148271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200465" y="5689575"/>
            <a:ext cx="2816797" cy="338554"/>
          </a:xfrm>
          <a:prstGeom prst="rect">
            <a:avLst/>
          </a:prstGeom>
          <a:noFill/>
        </p:spPr>
        <p:txBody>
          <a:bodyPr wrap="none" rtlCol="0">
            <a:spAutoFit/>
          </a:bodyPr>
          <a:lstStyle/>
          <a:p>
            <a:r>
              <a:rPr lang="en-US" sz="1600" b="1" dirty="0"/>
              <a:t>Human Development Index</a:t>
            </a:r>
          </a:p>
        </p:txBody>
      </p:sp>
      <p:sp>
        <p:nvSpPr>
          <p:cNvPr id="55" name="TextBox 54"/>
          <p:cNvSpPr txBox="1"/>
          <p:nvPr/>
        </p:nvSpPr>
        <p:spPr>
          <a:xfrm rot="5400000">
            <a:off x="7173916" y="2756908"/>
            <a:ext cx="2169184" cy="338554"/>
          </a:xfrm>
          <a:prstGeom prst="rect">
            <a:avLst/>
          </a:prstGeom>
          <a:noFill/>
        </p:spPr>
        <p:txBody>
          <a:bodyPr wrap="none" rtlCol="0">
            <a:spAutoFit/>
          </a:bodyPr>
          <a:lstStyle/>
          <a:p>
            <a:r>
              <a:rPr lang="en-US" sz="1600" b="1" dirty="0"/>
              <a:t>Ecological Footprint</a:t>
            </a:r>
          </a:p>
        </p:txBody>
      </p:sp>
      <p:sp>
        <p:nvSpPr>
          <p:cNvPr id="81" name="Freeform 80"/>
          <p:cNvSpPr/>
          <p:nvPr/>
        </p:nvSpPr>
        <p:spPr>
          <a:xfrm>
            <a:off x="5339113" y="2567643"/>
            <a:ext cx="2116782" cy="1684551"/>
          </a:xfrm>
          <a:custGeom>
            <a:avLst/>
            <a:gdLst>
              <a:gd name="connsiteX0" fmla="*/ 0 w 1377950"/>
              <a:gd name="connsiteY0" fmla="*/ 12700 h 1085850"/>
              <a:gd name="connsiteX1" fmla="*/ 1377950 w 1377950"/>
              <a:gd name="connsiteY1" fmla="*/ 0 h 1085850"/>
              <a:gd name="connsiteX2" fmla="*/ 1371600 w 1377950"/>
              <a:gd name="connsiteY2" fmla="*/ 1085850 h 1085850"/>
              <a:gd name="connsiteX3" fmla="*/ 0 w 1377950"/>
              <a:gd name="connsiteY3" fmla="*/ 1085850 h 1085850"/>
              <a:gd name="connsiteX4" fmla="*/ 0 w 1377950"/>
              <a:gd name="connsiteY4" fmla="*/ 1270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950" h="1085850">
                <a:moveTo>
                  <a:pt x="0" y="12700"/>
                </a:moveTo>
                <a:lnTo>
                  <a:pt x="1377950" y="0"/>
                </a:lnTo>
                <a:cubicBezTo>
                  <a:pt x="1375833" y="361950"/>
                  <a:pt x="1371600" y="1085850"/>
                  <a:pt x="1371600" y="1085850"/>
                </a:cubicBezTo>
                <a:lnTo>
                  <a:pt x="0" y="1085850"/>
                </a:lnTo>
                <a:lnTo>
                  <a:pt x="0" y="12700"/>
                </a:ln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p>
        </p:txBody>
      </p:sp>
      <p:cxnSp>
        <p:nvCxnSpPr>
          <p:cNvPr id="8" name="Straight Connector 7"/>
          <p:cNvCxnSpPr/>
          <p:nvPr/>
        </p:nvCxnSpPr>
        <p:spPr>
          <a:xfrm>
            <a:off x="7438446" y="1215486"/>
            <a:ext cx="14494" cy="31653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6948" y="1471585"/>
            <a:ext cx="5331" cy="2909201"/>
          </a:xfrm>
          <a:prstGeom prst="line">
            <a:avLst/>
          </a:prstGeom>
          <a:ln w="19050">
            <a:prstDash val="sysDash"/>
          </a:ln>
        </p:spPr>
        <p:style>
          <a:lnRef idx="2">
            <a:schemeClr val="accent3"/>
          </a:lnRef>
          <a:fillRef idx="0">
            <a:schemeClr val="accent3"/>
          </a:fillRef>
          <a:effectRef idx="1">
            <a:schemeClr val="accent3"/>
          </a:effectRef>
          <a:fontRef idx="minor">
            <a:schemeClr val="tx1"/>
          </a:fontRef>
        </p:style>
      </p:cxnSp>
      <p:sp>
        <p:nvSpPr>
          <p:cNvPr id="20" name="TextBox 19"/>
          <p:cNvSpPr txBox="1"/>
          <p:nvPr/>
        </p:nvSpPr>
        <p:spPr>
          <a:xfrm>
            <a:off x="7210161" y="4527985"/>
            <a:ext cx="470000" cy="338554"/>
          </a:xfrm>
          <a:prstGeom prst="rect">
            <a:avLst/>
          </a:prstGeom>
          <a:noFill/>
        </p:spPr>
        <p:txBody>
          <a:bodyPr wrap="none" rtlCol="0">
            <a:spAutoFit/>
          </a:bodyPr>
          <a:lstStyle/>
          <a:p>
            <a:r>
              <a:rPr lang="en-US" sz="1600" dirty="0"/>
              <a:t>1.0</a:t>
            </a:r>
          </a:p>
        </p:txBody>
      </p:sp>
      <p:sp>
        <p:nvSpPr>
          <p:cNvPr id="21" name="TextBox 20"/>
          <p:cNvSpPr txBox="1"/>
          <p:nvPr/>
        </p:nvSpPr>
        <p:spPr>
          <a:xfrm>
            <a:off x="6158251" y="4530449"/>
            <a:ext cx="470000" cy="338554"/>
          </a:xfrm>
          <a:prstGeom prst="rect">
            <a:avLst/>
          </a:prstGeom>
          <a:noFill/>
        </p:spPr>
        <p:txBody>
          <a:bodyPr wrap="none" rtlCol="0">
            <a:spAutoFit/>
          </a:bodyPr>
          <a:lstStyle/>
          <a:p>
            <a:r>
              <a:rPr lang="en-US" sz="1600" dirty="0"/>
              <a:t>0.9</a:t>
            </a:r>
          </a:p>
        </p:txBody>
      </p:sp>
      <p:sp>
        <p:nvSpPr>
          <p:cNvPr id="23" name="TextBox 22"/>
          <p:cNvSpPr txBox="1"/>
          <p:nvPr/>
        </p:nvSpPr>
        <p:spPr>
          <a:xfrm>
            <a:off x="5106343" y="4530449"/>
            <a:ext cx="470000" cy="338554"/>
          </a:xfrm>
          <a:prstGeom prst="rect">
            <a:avLst/>
          </a:prstGeom>
          <a:noFill/>
        </p:spPr>
        <p:txBody>
          <a:bodyPr wrap="none" rtlCol="0">
            <a:spAutoFit/>
          </a:bodyPr>
          <a:lstStyle/>
          <a:p>
            <a:r>
              <a:rPr lang="en-US" sz="1600" dirty="0"/>
              <a:t>0.8</a:t>
            </a:r>
          </a:p>
        </p:txBody>
      </p:sp>
      <p:sp>
        <p:nvSpPr>
          <p:cNvPr id="24" name="TextBox 23"/>
          <p:cNvSpPr txBox="1"/>
          <p:nvPr/>
        </p:nvSpPr>
        <p:spPr>
          <a:xfrm>
            <a:off x="4054434" y="4530449"/>
            <a:ext cx="470000" cy="338554"/>
          </a:xfrm>
          <a:prstGeom prst="rect">
            <a:avLst/>
          </a:prstGeom>
          <a:noFill/>
        </p:spPr>
        <p:txBody>
          <a:bodyPr wrap="none" rtlCol="0">
            <a:spAutoFit/>
          </a:bodyPr>
          <a:lstStyle/>
          <a:p>
            <a:r>
              <a:rPr lang="en-US" sz="1600" dirty="0"/>
              <a:t>0.7</a:t>
            </a:r>
          </a:p>
        </p:txBody>
      </p:sp>
      <p:sp>
        <p:nvSpPr>
          <p:cNvPr id="25" name="TextBox 24"/>
          <p:cNvSpPr txBox="1"/>
          <p:nvPr/>
        </p:nvSpPr>
        <p:spPr>
          <a:xfrm>
            <a:off x="3002526" y="4530449"/>
            <a:ext cx="470000" cy="338554"/>
          </a:xfrm>
          <a:prstGeom prst="rect">
            <a:avLst/>
          </a:prstGeom>
          <a:noFill/>
        </p:spPr>
        <p:txBody>
          <a:bodyPr wrap="none" rtlCol="0">
            <a:spAutoFit/>
          </a:bodyPr>
          <a:lstStyle/>
          <a:p>
            <a:r>
              <a:rPr lang="en-US" sz="1600" dirty="0"/>
              <a:t>0.6</a:t>
            </a:r>
          </a:p>
        </p:txBody>
      </p:sp>
      <p:sp>
        <p:nvSpPr>
          <p:cNvPr id="26" name="TextBox 25"/>
          <p:cNvSpPr txBox="1"/>
          <p:nvPr/>
        </p:nvSpPr>
        <p:spPr>
          <a:xfrm>
            <a:off x="1950618" y="4530449"/>
            <a:ext cx="470000" cy="338554"/>
          </a:xfrm>
          <a:prstGeom prst="rect">
            <a:avLst/>
          </a:prstGeom>
          <a:noFill/>
        </p:spPr>
        <p:txBody>
          <a:bodyPr wrap="none" rtlCol="0">
            <a:spAutoFit/>
          </a:bodyPr>
          <a:lstStyle/>
          <a:p>
            <a:r>
              <a:rPr lang="en-US" sz="1600" dirty="0"/>
              <a:t>0.5</a:t>
            </a:r>
          </a:p>
        </p:txBody>
      </p:sp>
      <p:cxnSp>
        <p:nvCxnSpPr>
          <p:cNvPr id="11" name="Straight Connector 10"/>
          <p:cNvCxnSpPr/>
          <p:nvPr/>
        </p:nvCxnSpPr>
        <p:spPr>
          <a:xfrm flipV="1">
            <a:off x="1613648" y="4265408"/>
            <a:ext cx="5827102" cy="20155"/>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2084338" y="4371329"/>
            <a:ext cx="214280" cy="2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3136632" y="4371329"/>
            <a:ext cx="214280" cy="2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7345803" y="4371329"/>
            <a:ext cx="214280" cy="2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188926" y="4371329"/>
            <a:ext cx="214280" cy="2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41220" y="4371329"/>
            <a:ext cx="214280" cy="2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6293514" y="4371329"/>
            <a:ext cx="214280" cy="2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613648" y="2567643"/>
            <a:ext cx="5842954" cy="2195"/>
          </a:xfrm>
          <a:prstGeom prst="line">
            <a:avLst/>
          </a:prstGeom>
          <a:ln w="19050">
            <a:prstDash val="sysDash"/>
          </a:ln>
        </p:spPr>
        <p:style>
          <a:lnRef idx="2">
            <a:schemeClr val="accent3"/>
          </a:lnRef>
          <a:fillRef idx="0">
            <a:schemeClr val="accent3"/>
          </a:fillRef>
          <a:effectRef idx="1">
            <a:schemeClr val="accent3"/>
          </a:effectRef>
          <a:fontRef idx="minor">
            <a:schemeClr val="tx1"/>
          </a:fontRef>
        </p:style>
      </p:cxnSp>
      <p:cxnSp>
        <p:nvCxnSpPr>
          <p:cNvPr id="56" name="Straight Connector 55"/>
          <p:cNvCxnSpPr/>
          <p:nvPr/>
        </p:nvCxnSpPr>
        <p:spPr>
          <a:xfrm>
            <a:off x="7440747" y="4260481"/>
            <a:ext cx="212183" cy="2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440747" y="1276457"/>
            <a:ext cx="212183" cy="2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440747" y="3265810"/>
            <a:ext cx="212183" cy="2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440747" y="2271134"/>
            <a:ext cx="212183" cy="2464"/>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7591028" y="3077354"/>
            <a:ext cx="298480" cy="338554"/>
          </a:xfrm>
          <a:prstGeom prst="rect">
            <a:avLst/>
          </a:prstGeom>
          <a:noFill/>
        </p:spPr>
        <p:txBody>
          <a:bodyPr wrap="none" rtlCol="0">
            <a:spAutoFit/>
          </a:bodyPr>
          <a:lstStyle/>
          <a:p>
            <a:r>
              <a:rPr lang="en-US" sz="1600" dirty="0"/>
              <a:t>1</a:t>
            </a:r>
          </a:p>
        </p:txBody>
      </p:sp>
      <p:sp>
        <p:nvSpPr>
          <p:cNvPr id="73" name="TextBox 72"/>
          <p:cNvSpPr txBox="1"/>
          <p:nvPr/>
        </p:nvSpPr>
        <p:spPr>
          <a:xfrm>
            <a:off x="7591028" y="2094910"/>
            <a:ext cx="298480" cy="338554"/>
          </a:xfrm>
          <a:prstGeom prst="rect">
            <a:avLst/>
          </a:prstGeom>
          <a:noFill/>
        </p:spPr>
        <p:txBody>
          <a:bodyPr wrap="none" rtlCol="0">
            <a:spAutoFit/>
          </a:bodyPr>
          <a:lstStyle/>
          <a:p>
            <a:r>
              <a:rPr lang="en-US" sz="1600" dirty="0"/>
              <a:t>2</a:t>
            </a:r>
          </a:p>
        </p:txBody>
      </p:sp>
      <p:sp>
        <p:nvSpPr>
          <p:cNvPr id="74" name="TextBox 73"/>
          <p:cNvSpPr txBox="1"/>
          <p:nvPr/>
        </p:nvSpPr>
        <p:spPr>
          <a:xfrm>
            <a:off x="7591028" y="1112469"/>
            <a:ext cx="298480" cy="338554"/>
          </a:xfrm>
          <a:prstGeom prst="rect">
            <a:avLst/>
          </a:prstGeom>
          <a:noFill/>
        </p:spPr>
        <p:txBody>
          <a:bodyPr wrap="none" rtlCol="0">
            <a:spAutoFit/>
          </a:bodyPr>
          <a:lstStyle/>
          <a:p>
            <a:r>
              <a:rPr lang="en-US" sz="1600" dirty="0"/>
              <a:t>3</a:t>
            </a:r>
          </a:p>
        </p:txBody>
      </p:sp>
      <p:sp>
        <p:nvSpPr>
          <p:cNvPr id="80" name="TextBox 79"/>
          <p:cNvSpPr txBox="1"/>
          <p:nvPr/>
        </p:nvSpPr>
        <p:spPr>
          <a:xfrm>
            <a:off x="7591028" y="4059802"/>
            <a:ext cx="298480" cy="338554"/>
          </a:xfrm>
          <a:prstGeom prst="rect">
            <a:avLst/>
          </a:prstGeom>
          <a:noFill/>
        </p:spPr>
        <p:txBody>
          <a:bodyPr wrap="none" rtlCol="0">
            <a:spAutoFit/>
          </a:bodyPr>
          <a:lstStyle/>
          <a:p>
            <a:r>
              <a:rPr lang="en-US" sz="1600" dirty="0"/>
              <a:t>0</a:t>
            </a:r>
          </a:p>
        </p:txBody>
      </p:sp>
      <p:sp>
        <p:nvSpPr>
          <p:cNvPr id="83" name="TextBox 82"/>
          <p:cNvSpPr txBox="1"/>
          <p:nvPr/>
        </p:nvSpPr>
        <p:spPr>
          <a:xfrm>
            <a:off x="5438692" y="3043641"/>
            <a:ext cx="1926361" cy="646331"/>
          </a:xfrm>
          <a:prstGeom prst="rect">
            <a:avLst/>
          </a:prstGeom>
          <a:noFill/>
        </p:spPr>
        <p:txBody>
          <a:bodyPr wrap="square" rtlCol="0">
            <a:spAutoFit/>
          </a:bodyPr>
          <a:lstStyle/>
          <a:p>
            <a:pPr algn="ctr"/>
            <a:r>
              <a:rPr lang="en-US" dirty="0"/>
              <a:t>Sustainability Quadrant</a:t>
            </a:r>
          </a:p>
        </p:txBody>
      </p:sp>
      <p:sp>
        <p:nvSpPr>
          <p:cNvPr id="85" name="Left Brace 84"/>
          <p:cNvSpPr/>
          <p:nvPr/>
        </p:nvSpPr>
        <p:spPr>
          <a:xfrm rot="16200000">
            <a:off x="6196151" y="4036369"/>
            <a:ext cx="413884" cy="2107022"/>
          </a:xfrm>
          <a:prstGeom prst="leftBrace">
            <a:avLst>
              <a:gd name="adj1" fmla="val 8333"/>
              <a:gd name="adj2" fmla="val 5030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sp>
        <p:nvSpPr>
          <p:cNvPr id="86" name="Left Brace 85"/>
          <p:cNvSpPr/>
          <p:nvPr/>
        </p:nvSpPr>
        <p:spPr>
          <a:xfrm rot="16200000">
            <a:off x="3557881" y="3517754"/>
            <a:ext cx="413884" cy="3144251"/>
          </a:xfrm>
          <a:prstGeom prst="leftBrace">
            <a:avLst>
              <a:gd name="adj1" fmla="val 8333"/>
              <a:gd name="adj2" fmla="val 5030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sp>
        <p:nvSpPr>
          <p:cNvPr id="89" name="TextBox 88"/>
          <p:cNvSpPr txBox="1"/>
          <p:nvPr/>
        </p:nvSpPr>
        <p:spPr>
          <a:xfrm>
            <a:off x="3210633" y="5330190"/>
            <a:ext cx="1207382" cy="338554"/>
          </a:xfrm>
          <a:prstGeom prst="rect">
            <a:avLst/>
          </a:prstGeom>
          <a:noFill/>
        </p:spPr>
        <p:txBody>
          <a:bodyPr wrap="none" rtlCol="0">
            <a:spAutoFit/>
          </a:bodyPr>
          <a:lstStyle/>
          <a:p>
            <a:r>
              <a:rPr lang="en-US" sz="1600" dirty="0"/>
              <a:t>Developing</a:t>
            </a:r>
          </a:p>
        </p:txBody>
      </p:sp>
      <p:sp>
        <p:nvSpPr>
          <p:cNvPr id="90" name="TextBox 89"/>
          <p:cNvSpPr txBox="1"/>
          <p:nvPr/>
        </p:nvSpPr>
        <p:spPr>
          <a:xfrm>
            <a:off x="5878605" y="5348251"/>
            <a:ext cx="1162498" cy="338554"/>
          </a:xfrm>
          <a:prstGeom prst="rect">
            <a:avLst/>
          </a:prstGeom>
          <a:noFill/>
        </p:spPr>
        <p:txBody>
          <a:bodyPr wrap="none" rtlCol="0">
            <a:spAutoFit/>
          </a:bodyPr>
          <a:lstStyle/>
          <a:p>
            <a:r>
              <a:rPr lang="en-US" sz="1600" dirty="0"/>
              <a:t>Developed</a:t>
            </a:r>
          </a:p>
        </p:txBody>
      </p:sp>
      <p:sp>
        <p:nvSpPr>
          <p:cNvPr id="60" name="Rectangular Callout 59"/>
          <p:cNvSpPr/>
          <p:nvPr/>
        </p:nvSpPr>
        <p:spPr>
          <a:xfrm>
            <a:off x="1552290" y="3006029"/>
            <a:ext cx="2099059" cy="582370"/>
          </a:xfrm>
          <a:prstGeom prst="wedgeRectCallout">
            <a:avLst>
              <a:gd name="adj1" fmla="val 22119"/>
              <a:gd name="adj2" fmla="val -1226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Resources available on Earth</a:t>
            </a:r>
          </a:p>
        </p:txBody>
      </p:sp>
      <p:sp>
        <p:nvSpPr>
          <p:cNvPr id="62" name="Rectangular Callout 61"/>
          <p:cNvSpPr/>
          <p:nvPr/>
        </p:nvSpPr>
        <p:spPr>
          <a:xfrm>
            <a:off x="2691273" y="1259231"/>
            <a:ext cx="2253708" cy="829836"/>
          </a:xfrm>
          <a:prstGeom prst="wedgeRectCallout">
            <a:avLst>
              <a:gd name="adj1" fmla="val 68615"/>
              <a:gd name="adj2" fmla="val 666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Approx. definition of “good” quality of life</a:t>
            </a:r>
          </a:p>
        </p:txBody>
      </p:sp>
      <p:sp>
        <p:nvSpPr>
          <p:cNvPr id="2" name="Title 1">
            <a:extLst>
              <a:ext uri="{FF2B5EF4-FFF2-40B4-BE49-F238E27FC236}">
                <a16:creationId xmlns:a16="http://schemas.microsoft.com/office/drawing/2014/main" id="{B5AC7A63-55B9-7B4C-A16B-3E8D8AA4A8A2}"/>
              </a:ext>
            </a:extLst>
          </p:cNvPr>
          <p:cNvSpPr>
            <a:spLocks noGrp="1"/>
          </p:cNvSpPr>
          <p:nvPr>
            <p:ph type="title"/>
          </p:nvPr>
        </p:nvSpPr>
        <p:spPr/>
        <p:txBody>
          <a:bodyPr>
            <a:normAutofit/>
          </a:bodyPr>
          <a:lstStyle/>
          <a:p>
            <a:r>
              <a:rPr lang="en-US" dirty="0"/>
              <a:t>Development vs. Resources</a:t>
            </a:r>
          </a:p>
        </p:txBody>
      </p:sp>
      <p:sp>
        <p:nvSpPr>
          <p:cNvPr id="64" name="TextBox 63"/>
          <p:cNvSpPr txBox="1"/>
          <p:nvPr/>
        </p:nvSpPr>
        <p:spPr>
          <a:xfrm>
            <a:off x="0" y="5383944"/>
            <a:ext cx="1814624" cy="646331"/>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Source:  Living Planet Report (2006), World Wildlife Fund</a:t>
            </a:r>
          </a:p>
        </p:txBody>
      </p:sp>
      <p:sp>
        <p:nvSpPr>
          <p:cNvPr id="38" name="Footer Placeholder 7">
            <a:extLst>
              <a:ext uri="{FF2B5EF4-FFF2-40B4-BE49-F238E27FC236}">
                <a16:creationId xmlns:a16="http://schemas.microsoft.com/office/drawing/2014/main" id="{C3147207-2743-0E4E-8076-0CBB3DD156B0}"/>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
        <p:nvSpPr>
          <p:cNvPr id="3" name="Slide Number Placeholder 2">
            <a:extLst>
              <a:ext uri="{FF2B5EF4-FFF2-40B4-BE49-F238E27FC236}">
                <a16:creationId xmlns:a16="http://schemas.microsoft.com/office/drawing/2014/main" id="{1AB78282-9C4D-4940-BF54-41E260998C78}"/>
              </a:ext>
            </a:extLst>
          </p:cNvPr>
          <p:cNvSpPr>
            <a:spLocks noGrp="1"/>
          </p:cNvSpPr>
          <p:nvPr>
            <p:ph type="sldNum" sz="quarter" idx="11"/>
          </p:nvPr>
        </p:nvSpPr>
        <p:spPr/>
        <p:txBody>
          <a:bodyPr/>
          <a:lstStyle/>
          <a:p>
            <a:fld id="{B8AE65FD-4EB0-204E-91AE-FF0045A83E9D}" type="slidenum">
              <a:rPr lang="en-US" smtClean="0"/>
              <a:pPr/>
              <a:t>12</a:t>
            </a:fld>
            <a:endParaRPr lang="en-US" dirty="0"/>
          </a:p>
        </p:txBody>
      </p:sp>
    </p:spTree>
    <p:extLst>
      <p:ext uri="{BB962C8B-B14F-4D97-AF65-F5344CB8AC3E}">
        <p14:creationId xmlns:p14="http://schemas.microsoft.com/office/powerpoint/2010/main" val="21716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5AE40C3-C11F-104F-AD1C-623FC7245A44}"/>
              </a:ext>
            </a:extLst>
          </p:cNvPr>
          <p:cNvPicPr>
            <a:picLocks noGrp="1" noChangeAspect="1"/>
          </p:cNvPicPr>
          <p:nvPr>
            <p:ph idx="1"/>
          </p:nvPr>
        </p:nvPicPr>
        <p:blipFill>
          <a:blip r:embed="rId3"/>
          <a:stretch>
            <a:fillRect/>
          </a:stretch>
        </p:blipFill>
        <p:spPr>
          <a:xfrm>
            <a:off x="571500" y="992366"/>
            <a:ext cx="7605692" cy="4972690"/>
          </a:xfrm>
        </p:spPr>
      </p:pic>
      <p:sp>
        <p:nvSpPr>
          <p:cNvPr id="2" name="Title 1"/>
          <p:cNvSpPr>
            <a:spLocks noGrp="1"/>
          </p:cNvSpPr>
          <p:nvPr>
            <p:ph type="title"/>
          </p:nvPr>
        </p:nvSpPr>
        <p:spPr/>
        <p:txBody>
          <a:bodyPr/>
          <a:lstStyle/>
          <a:p>
            <a:pPr algn="l"/>
            <a:r>
              <a:rPr lang="en-US" dirty="0"/>
              <a:t>Development vs. Resources</a:t>
            </a:r>
          </a:p>
        </p:txBody>
      </p:sp>
      <p:sp>
        <p:nvSpPr>
          <p:cNvPr id="3" name="Slide Number Placeholder 2"/>
          <p:cNvSpPr>
            <a:spLocks noGrp="1"/>
          </p:cNvSpPr>
          <p:nvPr>
            <p:ph type="sldNum" sz="quarter" idx="11"/>
          </p:nvPr>
        </p:nvSpPr>
        <p:spPr/>
        <p:txBody>
          <a:bodyPr/>
          <a:lstStyle/>
          <a:p>
            <a:pPr>
              <a:defRPr/>
            </a:pPr>
            <a:fld id="{A712B1F7-E9E4-4916-889F-B82277747A1A}" type="slidenum">
              <a:rPr lang="en-US" smtClean="0">
                <a:solidFill>
                  <a:schemeClr val="bg1"/>
                </a:solidFill>
              </a:rPr>
              <a:pPr>
                <a:defRPr/>
              </a:pPr>
              <a:t>13</a:t>
            </a:fld>
            <a:endParaRPr lang="en-US" dirty="0">
              <a:solidFill>
                <a:schemeClr val="bg1"/>
              </a:solidFill>
            </a:endParaRPr>
          </a:p>
        </p:txBody>
      </p:sp>
      <p:sp>
        <p:nvSpPr>
          <p:cNvPr id="9" name="Footer Placeholder 7">
            <a:extLst>
              <a:ext uri="{FF2B5EF4-FFF2-40B4-BE49-F238E27FC236}">
                <a16:creationId xmlns:a16="http://schemas.microsoft.com/office/drawing/2014/main" id="{1BEFC94F-F24C-CB4A-9799-95F513B4F9B4}"/>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394025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6C52CC5-5418-884E-ABA5-F9249CAD1B06}"/>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p:pic>
      <p:sp>
        <p:nvSpPr>
          <p:cNvPr id="4" name="Content Placeholder 3">
            <a:extLst>
              <a:ext uri="{FF2B5EF4-FFF2-40B4-BE49-F238E27FC236}">
                <a16:creationId xmlns:a16="http://schemas.microsoft.com/office/drawing/2014/main" id="{661FAEC4-4829-AD48-A8ED-773A5EEB9F1F}"/>
              </a:ext>
            </a:extLst>
          </p:cNvPr>
          <p:cNvSpPr>
            <a:spLocks noGrp="1"/>
          </p:cNvSpPr>
          <p:nvPr>
            <p:ph type="body" sz="quarter" idx="12"/>
          </p:nvPr>
        </p:nvSpPr>
        <p:spPr/>
        <p:txBody>
          <a:bodyPr/>
          <a:lstStyle/>
          <a:p>
            <a:pPr defTabSz="899010">
              <a:spcAft>
                <a:spcPts val="1200"/>
              </a:spcAft>
              <a:defRPr/>
            </a:pPr>
            <a:r>
              <a:rPr lang="en-US" sz="1800" dirty="0"/>
              <a:t>Changing Environment</a:t>
            </a:r>
          </a:p>
          <a:p>
            <a:pPr marL="285750" indent="-285750" defTabSz="899010">
              <a:buFont typeface="Arial" panose="020B0604020202020204" pitchFamily="34" charset="0"/>
              <a:buChar char="•"/>
              <a:defRPr/>
            </a:pPr>
            <a:r>
              <a:rPr lang="en-US" dirty="0"/>
              <a:t>What is the new “normal”?</a:t>
            </a:r>
          </a:p>
          <a:p>
            <a:pPr marL="285750" indent="-285750" defTabSz="899010">
              <a:buFont typeface="Arial" panose="020B0604020202020204" pitchFamily="34" charset="0"/>
              <a:buChar char="•"/>
              <a:defRPr/>
            </a:pPr>
            <a:r>
              <a:rPr lang="en-US" dirty="0"/>
              <a:t>What are the possible extremes?</a:t>
            </a:r>
          </a:p>
          <a:p>
            <a:pPr marL="285750" indent="-285750" defTabSz="899010">
              <a:buFont typeface="Arial" panose="020B0604020202020204" pitchFamily="34" charset="0"/>
              <a:buChar char="•"/>
              <a:defRPr/>
            </a:pPr>
            <a:r>
              <a:rPr lang="en-US" dirty="0"/>
              <a:t>Are there any new variables?</a:t>
            </a:r>
          </a:p>
          <a:p>
            <a:endParaRPr lang="en-US" dirty="0"/>
          </a:p>
        </p:txBody>
      </p:sp>
      <p:sp>
        <p:nvSpPr>
          <p:cNvPr id="2" name="Slide Number Placeholder 1">
            <a:extLst>
              <a:ext uri="{FF2B5EF4-FFF2-40B4-BE49-F238E27FC236}">
                <a16:creationId xmlns:a16="http://schemas.microsoft.com/office/drawing/2014/main" id="{BFEF98CB-65B8-CC44-B76B-DB928BFA7FEC}"/>
              </a:ext>
            </a:extLst>
          </p:cNvPr>
          <p:cNvSpPr>
            <a:spLocks noGrp="1"/>
          </p:cNvSpPr>
          <p:nvPr>
            <p:ph type="sldNum" sz="quarter" idx="17"/>
          </p:nvPr>
        </p:nvSpPr>
        <p:spPr/>
        <p:txBody>
          <a:bodyPr/>
          <a:lstStyle/>
          <a:p>
            <a:fld id="{3AD0B657-0200-984D-8528-4819D5B4B791}" type="slidenum">
              <a:rPr lang="uk-UA" smtClean="0"/>
              <a:pPr/>
              <a:t>14</a:t>
            </a:fld>
            <a:endParaRPr lang="uk-UA" dirty="0"/>
          </a:p>
        </p:txBody>
      </p:sp>
      <p:sp>
        <p:nvSpPr>
          <p:cNvPr id="3" name="Text Placeholder 2">
            <a:extLst>
              <a:ext uri="{FF2B5EF4-FFF2-40B4-BE49-F238E27FC236}">
                <a16:creationId xmlns:a16="http://schemas.microsoft.com/office/drawing/2014/main" id="{09E2F04D-BC6F-9E4C-BCB8-C0185ADDCC33}"/>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821484B0-1D56-5049-8BB1-C2BEC9651AA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8820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59D528A-0C54-5347-9348-0E376FB22352}"/>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p:pic>
      <p:sp>
        <p:nvSpPr>
          <p:cNvPr id="4" name="Content Placeholder 3">
            <a:extLst>
              <a:ext uri="{FF2B5EF4-FFF2-40B4-BE49-F238E27FC236}">
                <a16:creationId xmlns:a16="http://schemas.microsoft.com/office/drawing/2014/main" id="{8406749D-0984-6D40-957A-14EE90DBB74E}"/>
              </a:ext>
            </a:extLst>
          </p:cNvPr>
          <p:cNvSpPr>
            <a:spLocks noGrp="1"/>
          </p:cNvSpPr>
          <p:nvPr>
            <p:ph type="body" sz="quarter" idx="12"/>
          </p:nvPr>
        </p:nvSpPr>
        <p:spPr/>
        <p:txBody>
          <a:bodyPr/>
          <a:lstStyle/>
          <a:p>
            <a:pPr marL="58737">
              <a:spcAft>
                <a:spcPts val="1200"/>
              </a:spcAft>
            </a:pPr>
            <a:r>
              <a:rPr lang="en-US" sz="1800" dirty="0"/>
              <a:t>Infrastructure’s Role</a:t>
            </a:r>
          </a:p>
          <a:p>
            <a:pPr marL="58737"/>
            <a:r>
              <a:rPr lang="en-US" dirty="0"/>
              <a:t>How does infrastructure help us support sustainable development in the face of these inherent challenges?</a:t>
            </a:r>
          </a:p>
          <a:p>
            <a:pPr marL="0" indent="0">
              <a:buNone/>
            </a:pPr>
            <a:endParaRPr lang="en-US" dirty="0"/>
          </a:p>
        </p:txBody>
      </p:sp>
      <p:sp>
        <p:nvSpPr>
          <p:cNvPr id="3" name="Slide Number Placeholder 2">
            <a:extLst>
              <a:ext uri="{FF2B5EF4-FFF2-40B4-BE49-F238E27FC236}">
                <a16:creationId xmlns:a16="http://schemas.microsoft.com/office/drawing/2014/main" id="{88401E0C-2A7F-9A4C-997D-181E3B9DD2AE}"/>
              </a:ext>
            </a:extLst>
          </p:cNvPr>
          <p:cNvSpPr>
            <a:spLocks noGrp="1"/>
          </p:cNvSpPr>
          <p:nvPr>
            <p:ph type="sldNum" sz="quarter" idx="17"/>
          </p:nvPr>
        </p:nvSpPr>
        <p:spPr/>
        <p:txBody>
          <a:bodyPr/>
          <a:lstStyle/>
          <a:p>
            <a:pPr>
              <a:defRPr/>
            </a:pPr>
            <a:fld id="{CFF42B0C-A748-4310-8C8B-372734747A03}" type="slidenum">
              <a:rPr lang="en-US" smtClean="0">
                <a:solidFill>
                  <a:schemeClr val="bg1"/>
                </a:solidFill>
              </a:rPr>
              <a:pPr>
                <a:defRPr/>
              </a:pPr>
              <a:t>15</a:t>
            </a:fld>
            <a:endParaRPr lang="en-US" dirty="0">
              <a:solidFill>
                <a:schemeClr val="bg1"/>
              </a:solidFill>
            </a:endParaRPr>
          </a:p>
        </p:txBody>
      </p:sp>
      <p:sp>
        <p:nvSpPr>
          <p:cNvPr id="5" name="Text Placeholder 4">
            <a:extLst>
              <a:ext uri="{FF2B5EF4-FFF2-40B4-BE49-F238E27FC236}">
                <a16:creationId xmlns:a16="http://schemas.microsoft.com/office/drawing/2014/main" id="{8A2B4709-A0B7-AA4C-992A-890A7C751F77}"/>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BF5A32F3-0D81-DF44-B31B-14AFC462BA4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4569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r>
              <a:rPr lang="en-US" dirty="0">
                <a:latin typeface="Calibri" charset="0"/>
                <a:ea typeface="ＭＳ Ｐゴシック" charset="0"/>
                <a:cs typeface="ＭＳ Ｐゴシック" charset="0"/>
              </a:rPr>
              <a:t>Infrastructure’s Role: Long-term</a:t>
            </a:r>
          </a:p>
        </p:txBody>
      </p:sp>
      <p:sp>
        <p:nvSpPr>
          <p:cNvPr id="3" name="Slide Number Placeholder 2"/>
          <p:cNvSpPr>
            <a:spLocks noGrp="1"/>
          </p:cNvSpPr>
          <p:nvPr>
            <p:ph type="sldNum" sz="quarter" idx="11"/>
          </p:nvPr>
        </p:nvSpPr>
        <p:spPr/>
        <p:txBody>
          <a:bodyPr/>
          <a:lstStyle/>
          <a:p>
            <a:pPr>
              <a:defRPr/>
            </a:pPr>
            <a:fld id="{A712B1F7-E9E4-4916-889F-B82277747A1A}" type="slidenum">
              <a:rPr lang="en-US" smtClean="0">
                <a:solidFill>
                  <a:schemeClr val="bg1"/>
                </a:solidFill>
              </a:rPr>
              <a:pPr>
                <a:defRPr/>
              </a:pPr>
              <a:t>16</a:t>
            </a:fld>
            <a:endParaRPr lang="en-US" dirty="0">
              <a:solidFill>
                <a:schemeClr val="bg1"/>
              </a:solidFill>
            </a:endParaRPr>
          </a:p>
        </p:txBody>
      </p:sp>
      <p:grpSp>
        <p:nvGrpSpPr>
          <p:cNvPr id="8" name="Group 7"/>
          <p:cNvGrpSpPr/>
          <p:nvPr/>
        </p:nvGrpSpPr>
        <p:grpSpPr>
          <a:xfrm rot="10800000">
            <a:off x="2653342" y="1234815"/>
            <a:ext cx="2353235" cy="1095573"/>
            <a:chOff x="2133586" y="25402"/>
            <a:chExt cx="2427155" cy="1241649"/>
          </a:xfrm>
          <a:solidFill>
            <a:srgbClr val="236192"/>
          </a:solidFill>
          <a:scene3d>
            <a:camera prst="orthographicFront">
              <a:rot lat="0" lon="0" rev="0"/>
            </a:camera>
            <a:lightRig rig="contrasting" dir="t">
              <a:rot lat="0" lon="0" rev="7800000"/>
            </a:lightRig>
          </a:scene3d>
        </p:grpSpPr>
        <p:sp>
          <p:nvSpPr>
            <p:cNvPr id="9" name="Pentagon 8"/>
            <p:cNvSpPr/>
            <p:nvPr/>
          </p:nvSpPr>
          <p:spPr>
            <a:xfrm rot="10800000">
              <a:off x="2133586" y="25402"/>
              <a:ext cx="2427155" cy="1241649"/>
            </a:xfrm>
            <a:prstGeom prst="homePlate">
              <a:avLst/>
            </a:prstGeom>
            <a:grpFill/>
            <a:ln>
              <a:noFill/>
            </a:ln>
            <a:effectLs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agon 4"/>
            <p:cNvSpPr/>
            <p:nvPr/>
          </p:nvSpPr>
          <p:spPr>
            <a:xfrm rot="10800000">
              <a:off x="2757712" y="25402"/>
              <a:ext cx="1803029" cy="1241649"/>
            </a:xfrm>
            <a:prstGeom prst="rect">
              <a:avLst/>
            </a:prstGeom>
            <a:grpFill/>
            <a:ln>
              <a:noFill/>
            </a:ln>
            <a:effectLst/>
            <a:sp3d/>
          </p:spPr>
          <p:style>
            <a:lnRef idx="0">
              <a:scrgbClr r="0" g="0" b="0"/>
            </a:lnRef>
            <a:fillRef idx="0">
              <a:scrgbClr r="0" g="0" b="0"/>
            </a:fillRef>
            <a:effectRef idx="0">
              <a:scrgbClr r="0" g="0" b="0"/>
            </a:effectRef>
            <a:fontRef idx="minor">
              <a:schemeClr val="lt1"/>
            </a:fontRef>
          </p:style>
          <p:txBody>
            <a:bodyPr spcFirstLastPara="0" vert="horz" wrap="square" lIns="483117" tIns="80682" rIns="150607" bIns="80682" numCol="1" spcCol="1270" anchor="ctr" anchorCtr="0">
              <a:noAutofit/>
            </a:bodyPr>
            <a:lstStyle/>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Highways</a:t>
              </a:r>
            </a:p>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20-50 years</a:t>
              </a:r>
            </a:p>
          </p:txBody>
        </p:sp>
      </p:grpSp>
      <p:grpSp>
        <p:nvGrpSpPr>
          <p:cNvPr id="12" name="Group 11"/>
          <p:cNvGrpSpPr/>
          <p:nvPr/>
        </p:nvGrpSpPr>
        <p:grpSpPr>
          <a:xfrm rot="10800000">
            <a:off x="2642998" y="2414566"/>
            <a:ext cx="3576919" cy="1095573"/>
            <a:chOff x="2133586" y="25402"/>
            <a:chExt cx="2427155" cy="1241649"/>
          </a:xfrm>
          <a:solidFill>
            <a:srgbClr val="236192"/>
          </a:solidFill>
          <a:scene3d>
            <a:camera prst="orthographicFront">
              <a:rot lat="0" lon="0" rev="0"/>
            </a:camera>
            <a:lightRig rig="contrasting" dir="t">
              <a:rot lat="0" lon="0" rev="7800000"/>
            </a:lightRig>
          </a:scene3d>
        </p:grpSpPr>
        <p:sp>
          <p:nvSpPr>
            <p:cNvPr id="13" name="Pentagon 12"/>
            <p:cNvSpPr/>
            <p:nvPr/>
          </p:nvSpPr>
          <p:spPr>
            <a:xfrm rot="10800000">
              <a:off x="2133586" y="25402"/>
              <a:ext cx="2427155" cy="1241649"/>
            </a:xfrm>
            <a:prstGeom prst="homePlate">
              <a:avLst/>
            </a:prstGeom>
            <a:grpFill/>
            <a:ln>
              <a:noFill/>
            </a:ln>
            <a:effectLs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entagon 4"/>
            <p:cNvSpPr/>
            <p:nvPr/>
          </p:nvSpPr>
          <p:spPr>
            <a:xfrm rot="10800000">
              <a:off x="2589818" y="25402"/>
              <a:ext cx="1970923" cy="1241649"/>
            </a:xfrm>
            <a:prstGeom prst="rect">
              <a:avLst/>
            </a:prstGeom>
            <a:grpFill/>
            <a:ln>
              <a:noFill/>
            </a:ln>
            <a:effectLst/>
            <a:sp3d/>
          </p:spPr>
          <p:style>
            <a:lnRef idx="0">
              <a:scrgbClr r="0" g="0" b="0"/>
            </a:lnRef>
            <a:fillRef idx="0">
              <a:scrgbClr r="0" g="0" b="0"/>
            </a:fillRef>
            <a:effectRef idx="0">
              <a:scrgbClr r="0" g="0" b="0"/>
            </a:effectRef>
            <a:fontRef idx="minor">
              <a:schemeClr val="lt1"/>
            </a:fontRef>
          </p:style>
          <p:txBody>
            <a:bodyPr spcFirstLastPara="0" vert="horz" wrap="square" lIns="483117" tIns="80682" rIns="150607" bIns="80682" numCol="1" spcCol="1270" anchor="ctr" anchorCtr="0">
              <a:noAutofit/>
            </a:bodyPr>
            <a:lstStyle/>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Bridges</a:t>
              </a:r>
            </a:p>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30-75 years</a:t>
              </a:r>
            </a:p>
          </p:txBody>
        </p:sp>
      </p:grpSp>
      <p:grpSp>
        <p:nvGrpSpPr>
          <p:cNvPr id="16" name="Group 15"/>
          <p:cNvGrpSpPr/>
          <p:nvPr/>
        </p:nvGrpSpPr>
        <p:grpSpPr>
          <a:xfrm rot="10800000">
            <a:off x="2622177" y="4792127"/>
            <a:ext cx="4605127" cy="1095573"/>
            <a:chOff x="2133586" y="25402"/>
            <a:chExt cx="2427155" cy="1241649"/>
          </a:xfrm>
          <a:solidFill>
            <a:srgbClr val="236192"/>
          </a:solidFill>
          <a:scene3d>
            <a:camera prst="orthographicFront">
              <a:rot lat="0" lon="0" rev="0"/>
            </a:camera>
            <a:lightRig rig="contrasting" dir="t">
              <a:rot lat="0" lon="0" rev="7800000"/>
            </a:lightRig>
          </a:scene3d>
        </p:grpSpPr>
        <p:sp>
          <p:nvSpPr>
            <p:cNvPr id="17" name="Pentagon 16"/>
            <p:cNvSpPr/>
            <p:nvPr/>
          </p:nvSpPr>
          <p:spPr>
            <a:xfrm rot="10800000">
              <a:off x="2133586" y="25402"/>
              <a:ext cx="2427155" cy="1241649"/>
            </a:xfrm>
            <a:prstGeom prst="homePlate">
              <a:avLst/>
            </a:prstGeom>
            <a:grpFill/>
            <a:ln>
              <a:noFill/>
            </a:ln>
            <a:effectLs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entagon 4"/>
            <p:cNvSpPr/>
            <p:nvPr/>
          </p:nvSpPr>
          <p:spPr>
            <a:xfrm rot="10800000">
              <a:off x="2443998" y="25402"/>
              <a:ext cx="2116743" cy="1241649"/>
            </a:xfrm>
            <a:prstGeom prst="rect">
              <a:avLst/>
            </a:prstGeom>
            <a:grpFill/>
            <a:ln>
              <a:noFill/>
            </a:ln>
            <a:effectLst/>
            <a:sp3d/>
          </p:spPr>
          <p:style>
            <a:lnRef idx="0">
              <a:scrgbClr r="0" g="0" b="0"/>
            </a:lnRef>
            <a:fillRef idx="0">
              <a:scrgbClr r="0" g="0" b="0"/>
            </a:fillRef>
            <a:effectRef idx="0">
              <a:scrgbClr r="0" g="0" b="0"/>
            </a:effectRef>
            <a:fontRef idx="minor">
              <a:schemeClr val="lt1"/>
            </a:fontRef>
          </p:style>
          <p:txBody>
            <a:bodyPr spcFirstLastPara="0" vert="horz" wrap="square" lIns="483117" tIns="80682" rIns="150607" bIns="80682" numCol="1" spcCol="1270" anchor="ctr" anchorCtr="0">
              <a:noAutofit/>
            </a:bodyPr>
            <a:lstStyle/>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Dams</a:t>
              </a:r>
            </a:p>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50-100 years</a:t>
              </a:r>
            </a:p>
          </p:txBody>
        </p:sp>
      </p:grpSp>
      <p:grpSp>
        <p:nvGrpSpPr>
          <p:cNvPr id="20" name="Group 19"/>
          <p:cNvGrpSpPr/>
          <p:nvPr/>
        </p:nvGrpSpPr>
        <p:grpSpPr>
          <a:xfrm rot="10800000">
            <a:off x="2622176" y="3600761"/>
            <a:ext cx="4605127" cy="1095573"/>
            <a:chOff x="2133586" y="25402"/>
            <a:chExt cx="2427155" cy="1241649"/>
          </a:xfrm>
          <a:solidFill>
            <a:srgbClr val="236192"/>
          </a:solidFill>
          <a:scene3d>
            <a:camera prst="orthographicFront">
              <a:rot lat="0" lon="0" rev="0"/>
            </a:camera>
            <a:lightRig rig="contrasting" dir="t">
              <a:rot lat="0" lon="0" rev="7800000"/>
            </a:lightRig>
          </a:scene3d>
        </p:grpSpPr>
        <p:sp>
          <p:nvSpPr>
            <p:cNvPr id="21" name="Pentagon 20"/>
            <p:cNvSpPr/>
            <p:nvPr/>
          </p:nvSpPr>
          <p:spPr>
            <a:xfrm rot="10800000">
              <a:off x="2133586" y="25402"/>
              <a:ext cx="2427155" cy="1241649"/>
            </a:xfrm>
            <a:prstGeom prst="homePlate">
              <a:avLst/>
            </a:prstGeom>
            <a:grpFill/>
            <a:ln>
              <a:noFill/>
            </a:ln>
            <a:effectLs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 4"/>
            <p:cNvSpPr/>
            <p:nvPr/>
          </p:nvSpPr>
          <p:spPr>
            <a:xfrm rot="10800000">
              <a:off x="2443998" y="25402"/>
              <a:ext cx="2116743" cy="1241649"/>
            </a:xfrm>
            <a:prstGeom prst="rect">
              <a:avLst/>
            </a:prstGeom>
            <a:grpFill/>
            <a:ln>
              <a:noFill/>
            </a:ln>
            <a:effectLst/>
            <a:sp3d/>
          </p:spPr>
          <p:style>
            <a:lnRef idx="0">
              <a:scrgbClr r="0" g="0" b="0"/>
            </a:lnRef>
            <a:fillRef idx="0">
              <a:scrgbClr r="0" g="0" b="0"/>
            </a:fillRef>
            <a:effectRef idx="0">
              <a:scrgbClr r="0" g="0" b="0"/>
            </a:effectRef>
            <a:fontRef idx="minor">
              <a:schemeClr val="lt1"/>
            </a:fontRef>
          </p:style>
          <p:txBody>
            <a:bodyPr spcFirstLastPara="0" vert="horz" wrap="square" lIns="483117" tIns="80682" rIns="150607" bIns="80682" numCol="1" spcCol="1270" anchor="ctr" anchorCtr="0">
              <a:noAutofit/>
            </a:bodyPr>
            <a:lstStyle/>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Pipelines</a:t>
              </a:r>
            </a:p>
            <a:p>
              <a:pPr algn="ctr" defTabSz="941344">
                <a:lnSpc>
                  <a:spcPct val="90000"/>
                </a:lnSpc>
                <a:spcBef>
                  <a:spcPct val="0"/>
                </a:spcBef>
                <a:spcAft>
                  <a:spcPct val="35000"/>
                </a:spcAft>
              </a:pPr>
              <a:r>
                <a:rPr lang="en-US" dirty="0">
                  <a:latin typeface="Open Sans" panose="020B0606030504020204" pitchFamily="34" charset="0"/>
                  <a:ea typeface="Open Sans" panose="020B0606030504020204" pitchFamily="34" charset="0"/>
                  <a:cs typeface="Open Sans" panose="020B0606030504020204" pitchFamily="34" charset="0"/>
                </a:rPr>
                <a:t>50-100 years</a:t>
              </a:r>
            </a:p>
          </p:txBody>
        </p:sp>
      </p:grpSp>
      <p:pic>
        <p:nvPicPr>
          <p:cNvPr id="5" name="Picture 4"/>
          <p:cNvPicPr>
            <a:picLocks/>
          </p:cNvPicPr>
          <p:nvPr/>
        </p:nvPicPr>
        <p:blipFill>
          <a:blip r:embed="rId3" cstate="screen">
            <a:extLst>
              <a:ext uri="{28A0092B-C50C-407E-A947-70E740481C1C}">
                <a14:useLocalDpi xmlns:a14="http://schemas.microsoft.com/office/drawing/2010/main"/>
              </a:ext>
            </a:extLst>
          </a:blip>
          <a:stretch>
            <a:fillRect/>
          </a:stretch>
        </p:blipFill>
        <p:spPr>
          <a:xfrm>
            <a:off x="2047124" y="1218509"/>
            <a:ext cx="1118278" cy="1106424"/>
          </a:xfrm>
          <a:prstGeom prst="ellipse">
            <a:avLst/>
          </a:prstGeom>
        </p:spPr>
      </p:pic>
      <p:pic>
        <p:nvPicPr>
          <p:cNvPr id="6" name="Picture 5"/>
          <p:cNvPicPr>
            <a:picLocks/>
          </p:cNvPicPr>
          <p:nvPr/>
        </p:nvPicPr>
        <p:blipFill>
          <a:blip r:embed="rId4" cstate="screen">
            <a:extLst>
              <a:ext uri="{28A0092B-C50C-407E-A947-70E740481C1C}">
                <a14:useLocalDpi xmlns:a14="http://schemas.microsoft.com/office/drawing/2010/main"/>
              </a:ext>
            </a:extLst>
          </a:blip>
          <a:stretch>
            <a:fillRect/>
          </a:stretch>
        </p:blipFill>
        <p:spPr>
          <a:xfrm>
            <a:off x="2050758" y="2408888"/>
            <a:ext cx="1114644" cy="1106424"/>
          </a:xfrm>
          <a:prstGeom prst="ellipse">
            <a:avLst/>
          </a:prstGeom>
        </p:spPr>
      </p:pic>
      <p:pic>
        <p:nvPicPr>
          <p:cNvPr id="24" name="Picture 23"/>
          <p:cNvPicPr>
            <a:picLocks/>
          </p:cNvPicPr>
          <p:nvPr/>
        </p:nvPicPr>
        <p:blipFill>
          <a:blip r:embed="rId5" cstate="screen">
            <a:extLst>
              <a:ext uri="{28A0092B-C50C-407E-A947-70E740481C1C}">
                <a14:useLocalDpi xmlns:a14="http://schemas.microsoft.com/office/drawing/2010/main"/>
              </a:ext>
            </a:extLst>
          </a:blip>
          <a:stretch>
            <a:fillRect/>
          </a:stretch>
        </p:blipFill>
        <p:spPr>
          <a:xfrm>
            <a:off x="2033220" y="3593812"/>
            <a:ext cx="1095001" cy="1106424"/>
          </a:xfrm>
          <a:prstGeom prst="ellipse">
            <a:avLst/>
          </a:prstGeom>
        </p:spPr>
      </p:pic>
      <p:pic>
        <p:nvPicPr>
          <p:cNvPr id="28" name="Picture Placeholder 12"/>
          <p:cNvPicPr>
            <a:picLocks/>
          </p:cNvPicPr>
          <p:nvPr/>
        </p:nvPicPr>
        <p:blipFill>
          <a:blip r:embed="rId6" cstate="screen">
            <a:extLst>
              <a:ext uri="{28A0092B-C50C-407E-A947-70E740481C1C}">
                <a14:useLocalDpi xmlns:a14="http://schemas.microsoft.com/office/drawing/2010/main"/>
              </a:ext>
            </a:extLst>
          </a:blip>
          <a:stretch>
            <a:fillRect/>
          </a:stretch>
        </p:blipFill>
        <p:spPr>
          <a:xfrm>
            <a:off x="2033220" y="4785685"/>
            <a:ext cx="1096886" cy="1106424"/>
          </a:xfrm>
          <a:prstGeom prst="ellipse">
            <a:avLst/>
          </a:prstGeom>
        </p:spPr>
      </p:pic>
    </p:spTree>
    <p:extLst>
      <p:ext uri="{BB962C8B-B14F-4D97-AF65-F5344CB8AC3E}">
        <p14:creationId xmlns:p14="http://schemas.microsoft.com/office/powerpoint/2010/main" val="4106250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1879F32-8B43-4412-905B-BF73F036105F}" type="slidenum">
              <a:rPr lang="en-US" smtClean="0">
                <a:solidFill>
                  <a:schemeClr val="bg1"/>
                </a:solidFill>
              </a:rPr>
              <a:pPr>
                <a:defRPr/>
              </a:pPr>
              <a:t>17</a:t>
            </a:fld>
            <a:endParaRPr lang="en-US" dirty="0">
              <a:solidFill>
                <a:schemeClr val="bg1"/>
              </a:solidFill>
            </a:endParaRPr>
          </a:p>
        </p:txBody>
      </p:sp>
      <p:sp>
        <p:nvSpPr>
          <p:cNvPr id="43" name="Content Placeholder 42"/>
          <p:cNvSpPr>
            <a:spLocks noGrp="1"/>
          </p:cNvSpPr>
          <p:nvPr>
            <p:ph type="body" sz="quarter" idx="14"/>
          </p:nvPr>
        </p:nvSpPr>
        <p:spPr/>
        <p:txBody>
          <a:bodyPr>
            <a:noAutofit/>
          </a:bodyPr>
          <a:lstStyle/>
          <a:p>
            <a:pPr marL="236538" indent="-225425">
              <a:lnSpc>
                <a:spcPct val="150000"/>
              </a:lnSpc>
              <a:spcBef>
                <a:spcPts val="0"/>
              </a:spcBef>
              <a:buClr>
                <a:schemeClr val="tx1">
                  <a:lumMod val="65000"/>
                  <a:lumOff val="35000"/>
                </a:schemeClr>
              </a:buClr>
            </a:pPr>
            <a:r>
              <a:rPr lang="en-US" dirty="0"/>
              <a:t>Make incremental improvements </a:t>
            </a:r>
          </a:p>
          <a:p>
            <a:pPr marL="236538" indent="-225425">
              <a:lnSpc>
                <a:spcPct val="150000"/>
              </a:lnSpc>
              <a:spcBef>
                <a:spcPts val="0"/>
              </a:spcBef>
              <a:buClr>
                <a:schemeClr val="tx1">
                  <a:lumMod val="65000"/>
                  <a:lumOff val="35000"/>
                </a:schemeClr>
              </a:buClr>
            </a:pPr>
            <a:r>
              <a:rPr lang="en-US" dirty="0"/>
              <a:t>Use standardized tools and metrics</a:t>
            </a:r>
          </a:p>
          <a:p>
            <a:pPr marL="236538" indent="-225425">
              <a:lnSpc>
                <a:spcPct val="150000"/>
              </a:lnSpc>
              <a:spcBef>
                <a:spcPts val="0"/>
              </a:spcBef>
              <a:buClr>
                <a:schemeClr val="tx1">
                  <a:lumMod val="65000"/>
                  <a:lumOff val="35000"/>
                </a:schemeClr>
              </a:buClr>
            </a:pPr>
            <a:r>
              <a:rPr lang="en-US" dirty="0"/>
              <a:t>Document sustainable practices </a:t>
            </a:r>
          </a:p>
          <a:p>
            <a:pPr marL="236538" indent="-225425">
              <a:lnSpc>
                <a:spcPct val="150000"/>
              </a:lnSpc>
              <a:spcBef>
                <a:spcPts val="0"/>
              </a:spcBef>
              <a:buClr>
                <a:schemeClr val="tx1">
                  <a:lumMod val="65000"/>
                  <a:lumOff val="35000"/>
                </a:schemeClr>
              </a:buClr>
            </a:pPr>
            <a:r>
              <a:rPr lang="en-US" dirty="0"/>
              <a:t>Monitor Performance</a:t>
            </a:r>
          </a:p>
          <a:p>
            <a:pPr marL="236538" indent="-225425">
              <a:lnSpc>
                <a:spcPct val="150000"/>
              </a:lnSpc>
              <a:spcBef>
                <a:spcPts val="0"/>
              </a:spcBef>
              <a:buClr>
                <a:schemeClr val="tx1">
                  <a:lumMod val="65000"/>
                  <a:lumOff val="35000"/>
                </a:schemeClr>
              </a:buClr>
            </a:pPr>
            <a:r>
              <a:rPr lang="en-US" dirty="0"/>
              <a:t>Share lessons learned</a:t>
            </a:r>
          </a:p>
          <a:p>
            <a:pPr marL="236538" indent="-225425">
              <a:lnSpc>
                <a:spcPct val="150000"/>
              </a:lnSpc>
              <a:spcBef>
                <a:spcPts val="0"/>
              </a:spcBef>
              <a:buClr>
                <a:schemeClr val="tx1">
                  <a:lumMod val="65000"/>
                  <a:lumOff val="35000"/>
                </a:schemeClr>
              </a:buClr>
            </a:pPr>
            <a:r>
              <a:rPr lang="en-US" dirty="0"/>
              <a:t>Global view, keeping in mind local values </a:t>
            </a:r>
          </a:p>
          <a:p>
            <a:pPr>
              <a:spcBef>
                <a:spcPts val="0"/>
              </a:spcBef>
              <a:buClr>
                <a:schemeClr val="tx1">
                  <a:lumMod val="65000"/>
                  <a:lumOff val="35000"/>
                </a:schemeClr>
              </a:buClr>
              <a:buNone/>
            </a:pPr>
            <a:endParaRPr lang="en-US" dirty="0"/>
          </a:p>
        </p:txBody>
      </p:sp>
      <p:sp>
        <p:nvSpPr>
          <p:cNvPr id="4" name="Title 3"/>
          <p:cNvSpPr>
            <a:spLocks noGrp="1"/>
          </p:cNvSpPr>
          <p:nvPr>
            <p:ph type="title"/>
          </p:nvPr>
        </p:nvSpPr>
        <p:spPr/>
        <p:txBody>
          <a:bodyPr>
            <a:noAutofit/>
          </a:bodyPr>
          <a:lstStyle/>
          <a:p>
            <a:r>
              <a:rPr lang="en-US" dirty="0">
                <a:cs typeface="Arial"/>
              </a:rPr>
              <a:t>Strategies For </a:t>
            </a:r>
            <a:r>
              <a:rPr lang="en-US" dirty="0"/>
              <a:t>Changing the Industry</a:t>
            </a:r>
          </a:p>
        </p:txBody>
      </p:sp>
      <p:sp>
        <p:nvSpPr>
          <p:cNvPr id="5" name="Footer Placeholder 7">
            <a:extLst>
              <a:ext uri="{FF2B5EF4-FFF2-40B4-BE49-F238E27FC236}">
                <a16:creationId xmlns:a16="http://schemas.microsoft.com/office/drawing/2014/main" id="{015EA839-A8DD-1845-9EEE-0525A5FE717C}"/>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347508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E96BB1D-F637-4240-9D1E-1F5B9C873D6B}"/>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3" name="Content Placeholder 2">
            <a:extLst>
              <a:ext uri="{FF2B5EF4-FFF2-40B4-BE49-F238E27FC236}">
                <a16:creationId xmlns:a16="http://schemas.microsoft.com/office/drawing/2014/main" id="{85200D84-27B4-2B43-A543-EAB1B27963E3}"/>
              </a:ext>
            </a:extLst>
          </p:cNvPr>
          <p:cNvSpPr>
            <a:spLocks noGrp="1"/>
          </p:cNvSpPr>
          <p:nvPr>
            <p:ph type="body" sz="quarter" idx="12"/>
          </p:nvPr>
        </p:nvSpPr>
        <p:spPr/>
        <p:txBody>
          <a:bodyPr/>
          <a:lstStyle/>
          <a:p>
            <a:pPr marL="58737"/>
            <a:r>
              <a:rPr lang="en-US" sz="2400" dirty="0" err="1"/>
              <a:t>Envision’s</a:t>
            </a:r>
            <a:r>
              <a:rPr lang="en-US" sz="2400" dirty="0"/>
              <a:t> Approach</a:t>
            </a:r>
          </a:p>
          <a:p>
            <a:pPr marL="58737" indent="0">
              <a:buNone/>
            </a:pPr>
            <a:endParaRPr lang="en-US" sz="1800" dirty="0"/>
          </a:p>
          <a:p>
            <a:pPr marL="58737" indent="0">
              <a:buNone/>
            </a:pPr>
            <a:r>
              <a:rPr lang="en-US" sz="1800" dirty="0"/>
              <a:t>Harness proven strategies to face sustainability challenges head-on </a:t>
            </a:r>
          </a:p>
        </p:txBody>
      </p:sp>
      <p:sp>
        <p:nvSpPr>
          <p:cNvPr id="5" name="Slide Number Placeholder 4">
            <a:extLst>
              <a:ext uri="{FF2B5EF4-FFF2-40B4-BE49-F238E27FC236}">
                <a16:creationId xmlns:a16="http://schemas.microsoft.com/office/drawing/2014/main" id="{4AC77045-8409-3B49-9497-BBC730FB8D50}"/>
              </a:ext>
            </a:extLst>
          </p:cNvPr>
          <p:cNvSpPr>
            <a:spLocks noGrp="1"/>
          </p:cNvSpPr>
          <p:nvPr>
            <p:ph type="sldNum" sz="quarter" idx="17"/>
          </p:nvPr>
        </p:nvSpPr>
        <p:spPr/>
        <p:txBody>
          <a:bodyPr/>
          <a:lstStyle/>
          <a:p>
            <a:pPr>
              <a:defRPr/>
            </a:pPr>
            <a:fld id="{A712B1F7-E9E4-4916-889F-B82277747A1A}" type="slidenum">
              <a:rPr lang="en-US" smtClean="0">
                <a:solidFill>
                  <a:schemeClr val="bg1"/>
                </a:solidFill>
              </a:rPr>
              <a:pPr>
                <a:defRPr/>
              </a:pPr>
              <a:t>18</a:t>
            </a:fld>
            <a:endParaRPr lang="en-US" dirty="0">
              <a:solidFill>
                <a:schemeClr val="bg1"/>
              </a:solidFill>
            </a:endParaRPr>
          </a:p>
        </p:txBody>
      </p:sp>
      <p:sp>
        <p:nvSpPr>
          <p:cNvPr id="6" name="Text Placeholder 5">
            <a:extLst>
              <a:ext uri="{FF2B5EF4-FFF2-40B4-BE49-F238E27FC236}">
                <a16:creationId xmlns:a16="http://schemas.microsoft.com/office/drawing/2014/main" id="{C5F27158-D53E-2444-B1C9-5AADACAC8CAB}"/>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C74ADC8A-EAA9-9841-9881-44F643FACDC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1549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E096DD7-E222-A444-B868-48FD2280F08A}"/>
              </a:ext>
            </a:extLst>
          </p:cNvPr>
          <p:cNvGraphicFramePr>
            <a:graphicFrameLocks noGrp="1"/>
          </p:cNvGraphicFramePr>
          <p:nvPr>
            <p:ph idx="1"/>
            <p:extLst>
              <p:ext uri="{D42A27DB-BD31-4B8C-83A1-F6EECF244321}">
                <p14:modId xmlns:p14="http://schemas.microsoft.com/office/powerpoint/2010/main" val="2503745374"/>
              </p:ext>
            </p:extLst>
          </p:nvPr>
        </p:nvGraphicFramePr>
        <p:xfrm>
          <a:off x="2279737" y="1464915"/>
          <a:ext cx="4584526"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E82C564-CD9F-6E41-A2BC-A925DB8A7D7A}"/>
              </a:ext>
            </a:extLst>
          </p:cNvPr>
          <p:cNvSpPr>
            <a:spLocks noGrp="1"/>
          </p:cNvSpPr>
          <p:nvPr>
            <p:ph type="title"/>
          </p:nvPr>
        </p:nvSpPr>
        <p:spPr/>
        <p:txBody>
          <a:bodyPr/>
          <a:lstStyle/>
          <a:p>
            <a:r>
              <a:rPr lang="en-US" dirty="0"/>
              <a:t>Mitigation Hierarchy</a:t>
            </a:r>
          </a:p>
        </p:txBody>
      </p:sp>
      <p:sp>
        <p:nvSpPr>
          <p:cNvPr id="5" name="Slide Number Placeholder 4">
            <a:extLst>
              <a:ext uri="{FF2B5EF4-FFF2-40B4-BE49-F238E27FC236}">
                <a16:creationId xmlns:a16="http://schemas.microsoft.com/office/drawing/2014/main" id="{4AC77045-8409-3B49-9497-BBC730FB8D50}"/>
              </a:ext>
            </a:extLst>
          </p:cNvPr>
          <p:cNvSpPr>
            <a:spLocks noGrp="1"/>
          </p:cNvSpPr>
          <p:nvPr>
            <p:ph type="sldNum" sz="quarter" idx="11"/>
          </p:nvPr>
        </p:nvSpPr>
        <p:spPr/>
        <p:txBody>
          <a:bodyPr/>
          <a:lstStyle/>
          <a:p>
            <a:pPr>
              <a:defRPr/>
            </a:pPr>
            <a:fld id="{A712B1F7-E9E4-4916-889F-B82277747A1A}" type="slidenum">
              <a:rPr lang="en-US" smtClean="0">
                <a:solidFill>
                  <a:schemeClr val="bg1"/>
                </a:solidFill>
              </a:rPr>
              <a:pPr>
                <a:defRPr/>
              </a:pPr>
              <a:t>19</a:t>
            </a:fld>
            <a:endParaRPr lang="en-US" dirty="0">
              <a:solidFill>
                <a:schemeClr val="bg1"/>
              </a:solidFill>
            </a:endParaRPr>
          </a:p>
        </p:txBody>
      </p:sp>
      <p:sp>
        <p:nvSpPr>
          <p:cNvPr id="7" name="Footer Placeholder 7">
            <a:extLst>
              <a:ext uri="{FF2B5EF4-FFF2-40B4-BE49-F238E27FC236}">
                <a16:creationId xmlns:a16="http://schemas.microsoft.com/office/drawing/2014/main" id="{58C20E95-E685-B841-93C1-7B34027B440A}"/>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142215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prstGeom prst="rect">
            <a:avLst/>
          </a:prstGeom>
        </p:spPr>
        <p:txBody>
          <a:bodyPr/>
          <a:lstStyle/>
          <a:p>
            <a:r>
              <a:rPr lang="en-US" dirty="0"/>
              <a:t>Envision is a Joint Collaboration</a:t>
            </a:r>
          </a:p>
        </p:txBody>
      </p:sp>
      <p:sp>
        <p:nvSpPr>
          <p:cNvPr id="4" name="Slide Number Placeholder 3"/>
          <p:cNvSpPr>
            <a:spLocks noGrp="1"/>
          </p:cNvSpPr>
          <p:nvPr>
            <p:ph type="sldNum" sz="quarter" idx="11"/>
          </p:nvPr>
        </p:nvSpPr>
        <p:spPr/>
        <p:txBody>
          <a:bodyPr/>
          <a:lstStyle/>
          <a:p>
            <a:fld id="{B8AE65FD-4EB0-204E-91AE-FF0045A83E9D}" type="slidenum">
              <a:rPr lang="en-US" smtClean="0"/>
              <a:pPr/>
              <a:t>2</a:t>
            </a:fld>
            <a:endParaRPr lang="en-US" dirty="0"/>
          </a:p>
        </p:txBody>
      </p:sp>
      <p:pic>
        <p:nvPicPr>
          <p:cNvPr id="30723" name="Picture 9" descr="Picture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869678" y="1590218"/>
            <a:ext cx="2661729" cy="822960"/>
          </a:xfrm>
          <a:prstGeom prst="rect">
            <a:avLst/>
          </a:prstGeom>
          <a:noFill/>
          <a:ln w="9525">
            <a:noFill/>
            <a:miter lim="800000"/>
            <a:headEnd/>
            <a:tailEnd/>
          </a:ln>
        </p:spPr>
      </p:pic>
      <p:pic>
        <p:nvPicPr>
          <p:cNvPr id="30725" name="Picture 12" descr="Picture3.jpg"/>
          <p:cNvPicPr>
            <a:picLocks noChangeAspect="1"/>
          </p:cNvPicPr>
          <p:nvPr/>
        </p:nvPicPr>
        <p:blipFill>
          <a:blip r:embed="rId4" cstate="print"/>
          <a:srcRect/>
          <a:stretch>
            <a:fillRect/>
          </a:stretch>
        </p:blipFill>
        <p:spPr bwMode="auto">
          <a:xfrm>
            <a:off x="1612593" y="4403180"/>
            <a:ext cx="5918814" cy="890776"/>
          </a:xfrm>
          <a:prstGeom prst="rect">
            <a:avLst/>
          </a:prstGeom>
          <a:noFill/>
          <a:ln w="9525">
            <a:noFill/>
            <a:miter lim="800000"/>
            <a:headEnd/>
            <a:tailEnd/>
          </a:ln>
        </p:spPr>
      </p:pic>
      <p:sp>
        <p:nvSpPr>
          <p:cNvPr id="15" name="Title 1"/>
          <p:cNvSpPr txBox="1">
            <a:spLocks/>
          </p:cNvSpPr>
          <p:nvPr/>
        </p:nvSpPr>
        <p:spPr>
          <a:xfrm>
            <a:off x="578223" y="3564485"/>
            <a:ext cx="7987553" cy="570168"/>
          </a:xfrm>
          <a:prstGeom prst="rect">
            <a:avLst/>
          </a:prstGeom>
        </p:spPr>
        <p:txBody>
          <a:bodyPr vert="horz" lIns="0" tIns="0" rIns="0" bIns="0" rtlCol="0" anchor="t" anchorCtr="0">
            <a:normAutofit/>
          </a:bodyPr>
          <a:lstStyle>
            <a:lvl1pPr>
              <a:lnSpc>
                <a:spcPct val="90000"/>
              </a:lnSpc>
              <a:spcBef>
                <a:spcPct val="0"/>
              </a:spcBef>
              <a:buNone/>
              <a:defRPr sz="3600" baseline="0">
                <a:solidFill>
                  <a:srgbClr val="236092"/>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a:t>ISI Founding Organizations</a:t>
            </a:r>
          </a:p>
        </p:txBody>
      </p:sp>
      <p:pic>
        <p:nvPicPr>
          <p:cNvPr id="24" name="Picture 23">
            <a:extLst>
              <a:ext uri="{FF2B5EF4-FFF2-40B4-BE49-F238E27FC236}">
                <a16:creationId xmlns:a16="http://schemas.microsoft.com/office/drawing/2014/main" id="{6503AE8C-0F28-CF48-813E-EF42DA9E4E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2593" y="1590219"/>
            <a:ext cx="2045458" cy="822960"/>
          </a:xfrm>
          <a:prstGeom prst="rect">
            <a:avLst/>
          </a:prstGeom>
        </p:spPr>
      </p:pic>
      <p:sp>
        <p:nvSpPr>
          <p:cNvPr id="10" name="Footer Placeholder 7">
            <a:extLst>
              <a:ext uri="{FF2B5EF4-FFF2-40B4-BE49-F238E27FC236}">
                <a16:creationId xmlns:a16="http://schemas.microsoft.com/office/drawing/2014/main" id="{34353E51-E7B1-5C49-938B-8380BFEA2563}"/>
              </a:ext>
            </a:extLst>
          </p:cNvPr>
          <p:cNvSpPr txBox="1">
            <a:spLocks/>
          </p:cNvSpPr>
          <p:nvPr/>
        </p:nvSpPr>
        <p:spPr>
          <a:xfrm>
            <a:off x="3035808" y="6254391"/>
            <a:ext cx="320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 Introduction to ISI and Envision</a:t>
            </a:r>
          </a:p>
        </p:txBody>
      </p:sp>
    </p:spTree>
    <p:extLst>
      <p:ext uri="{BB962C8B-B14F-4D97-AF65-F5344CB8AC3E}">
        <p14:creationId xmlns:p14="http://schemas.microsoft.com/office/powerpoint/2010/main" val="154437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340507" y="1583403"/>
            <a:ext cx="4363656" cy="4310115"/>
          </a:xfrm>
          <a:prstGeom prst="rect">
            <a:avLst/>
          </a:prstGeom>
        </p:spPr>
      </p:pic>
      <p:sp>
        <p:nvSpPr>
          <p:cNvPr id="4" name="Text Placeholder 3"/>
          <p:cNvSpPr>
            <a:spLocks noGrp="1"/>
          </p:cNvSpPr>
          <p:nvPr>
            <p:ph type="body" sz="quarter" idx="11"/>
          </p:nvPr>
        </p:nvSpPr>
        <p:spPr>
          <a:xfrm>
            <a:off x="470053" y="1629624"/>
            <a:ext cx="3870454" cy="4082243"/>
          </a:xfrm>
        </p:spPr>
        <p:txBody>
          <a:bodyPr>
            <a:normAutofit/>
          </a:bodyPr>
          <a:lstStyle/>
          <a:p>
            <a:pPr marL="0" indent="0">
              <a:buNone/>
            </a:pPr>
            <a:r>
              <a:rPr lang="en-US" sz="1600" b="1" dirty="0"/>
              <a:t>Project Phases</a:t>
            </a:r>
          </a:p>
          <a:p>
            <a:pPr lvl="1">
              <a:lnSpc>
                <a:spcPct val="130000"/>
              </a:lnSpc>
              <a:spcBef>
                <a:spcPts val="0"/>
              </a:spcBef>
            </a:pPr>
            <a:r>
              <a:rPr lang="en-US" dirty="0">
                <a:solidFill>
                  <a:schemeClr val="tx1">
                    <a:lumMod val="75000"/>
                    <a:lumOff val="25000"/>
                  </a:schemeClr>
                </a:solidFill>
              </a:rPr>
              <a:t>More durability and flexibility</a:t>
            </a:r>
          </a:p>
          <a:p>
            <a:pPr lvl="1">
              <a:lnSpc>
                <a:spcPct val="130000"/>
              </a:lnSpc>
              <a:spcBef>
                <a:spcPts val="0"/>
              </a:spcBef>
            </a:pPr>
            <a:r>
              <a:rPr lang="en-US" dirty="0">
                <a:solidFill>
                  <a:schemeClr val="tx1">
                    <a:lumMod val="75000"/>
                    <a:lumOff val="25000"/>
                  </a:schemeClr>
                </a:solidFill>
              </a:rPr>
              <a:t>End of life disassembly, up-cycling</a:t>
            </a:r>
          </a:p>
          <a:p>
            <a:pPr marL="0" indent="0">
              <a:spcBef>
                <a:spcPts val="1600"/>
              </a:spcBef>
              <a:buNone/>
            </a:pPr>
            <a:r>
              <a:rPr lang="en-US" sz="1600" b="1" dirty="0"/>
              <a:t>Stakeholder Collaboration</a:t>
            </a:r>
          </a:p>
          <a:p>
            <a:pPr lvl="1">
              <a:lnSpc>
                <a:spcPct val="120000"/>
              </a:lnSpc>
              <a:spcBef>
                <a:spcPts val="0"/>
              </a:spcBef>
            </a:pPr>
            <a:r>
              <a:rPr lang="en-US" dirty="0">
                <a:solidFill>
                  <a:schemeClr val="tx1">
                    <a:lumMod val="75000"/>
                    <a:lumOff val="25000"/>
                  </a:schemeClr>
                </a:solidFill>
              </a:rPr>
              <a:t>Project team collaboration</a:t>
            </a:r>
          </a:p>
          <a:p>
            <a:pPr lvl="1">
              <a:lnSpc>
                <a:spcPct val="120000"/>
              </a:lnSpc>
              <a:spcBef>
                <a:spcPts val="0"/>
              </a:spcBef>
            </a:pPr>
            <a:r>
              <a:rPr lang="en-US" dirty="0">
                <a:solidFill>
                  <a:schemeClr val="tx1">
                    <a:lumMod val="75000"/>
                    <a:lumOff val="25000"/>
                  </a:schemeClr>
                </a:solidFill>
              </a:rPr>
              <a:t>Stakeholder issues and concerns</a:t>
            </a:r>
          </a:p>
          <a:p>
            <a:pPr marL="0" indent="0">
              <a:spcBef>
                <a:spcPts val="1600"/>
              </a:spcBef>
              <a:buNone/>
            </a:pPr>
            <a:r>
              <a:rPr lang="en-US" sz="1600" b="1" dirty="0"/>
              <a:t>Performance Achievement</a:t>
            </a:r>
          </a:p>
          <a:p>
            <a:pPr lvl="1">
              <a:lnSpc>
                <a:spcPct val="120000"/>
              </a:lnSpc>
              <a:spcBef>
                <a:spcPts val="0"/>
              </a:spcBef>
            </a:pPr>
            <a:r>
              <a:rPr lang="en-US" dirty="0">
                <a:solidFill>
                  <a:schemeClr val="tx1">
                    <a:lumMod val="75000"/>
                    <a:lumOff val="25000"/>
                  </a:schemeClr>
                </a:solidFill>
              </a:rPr>
              <a:t>Beyond sustainable equilibrium</a:t>
            </a:r>
          </a:p>
          <a:p>
            <a:pPr lvl="1">
              <a:lnSpc>
                <a:spcPct val="120000"/>
              </a:lnSpc>
              <a:spcBef>
                <a:spcPts val="0"/>
              </a:spcBef>
            </a:pPr>
            <a:r>
              <a:rPr lang="en-US" dirty="0">
                <a:solidFill>
                  <a:schemeClr val="tx1">
                    <a:lumMod val="75000"/>
                    <a:lumOff val="25000"/>
                  </a:schemeClr>
                </a:solidFill>
              </a:rPr>
              <a:t>Restoration of systems</a:t>
            </a:r>
          </a:p>
          <a:p>
            <a:pPr marL="0" indent="0">
              <a:buNone/>
            </a:pPr>
            <a:endParaRPr lang="en-US" sz="1600" dirty="0"/>
          </a:p>
        </p:txBody>
      </p:sp>
      <p:sp>
        <p:nvSpPr>
          <p:cNvPr id="8" name="Title 7"/>
          <p:cNvSpPr>
            <a:spLocks noGrp="1"/>
          </p:cNvSpPr>
          <p:nvPr>
            <p:ph type="title"/>
          </p:nvPr>
        </p:nvSpPr>
        <p:spPr/>
        <p:txBody>
          <a:bodyPr>
            <a:noAutofit/>
          </a:bodyPr>
          <a:lstStyle/>
          <a:p>
            <a:pPr algn="l"/>
            <a:r>
              <a:rPr lang="en-US" sz="3530" dirty="0"/>
              <a:t>Expanding Opportunities for Performance Improvement </a:t>
            </a:r>
          </a:p>
        </p:txBody>
      </p:sp>
      <p:sp>
        <p:nvSpPr>
          <p:cNvPr id="3" name="Slide Number Placeholder 2"/>
          <p:cNvSpPr>
            <a:spLocks noGrp="1"/>
          </p:cNvSpPr>
          <p:nvPr>
            <p:ph type="sldNum" sz="quarter" idx="13"/>
          </p:nvPr>
        </p:nvSpPr>
        <p:spPr/>
        <p:txBody>
          <a:bodyPr/>
          <a:lstStyle/>
          <a:p>
            <a:pPr>
              <a:defRPr/>
            </a:pPr>
            <a:fld id="{0104A11C-B3C5-48F7-ADC9-12D2F6D98DEE}" type="slidenum">
              <a:rPr lang="en-US" smtClean="0">
                <a:solidFill>
                  <a:schemeClr val="bg1"/>
                </a:solidFill>
              </a:rPr>
              <a:pPr>
                <a:defRPr/>
              </a:pPr>
              <a:t>20</a:t>
            </a:fld>
            <a:endParaRPr lang="en-US" dirty="0">
              <a:solidFill>
                <a:schemeClr val="bg1"/>
              </a:solidFill>
            </a:endParaRPr>
          </a:p>
        </p:txBody>
      </p:sp>
      <p:sp>
        <p:nvSpPr>
          <p:cNvPr id="6" name="Footer Placeholder 7">
            <a:extLst>
              <a:ext uri="{FF2B5EF4-FFF2-40B4-BE49-F238E27FC236}">
                <a16:creationId xmlns:a16="http://schemas.microsoft.com/office/drawing/2014/main" id="{7319D89B-26BC-2D41-8E3F-3121329EDAA1}"/>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130424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4EC35C1-DDA9-7B42-8F0B-D138A627673A}"/>
              </a:ext>
            </a:extLst>
          </p:cNvPr>
          <p:cNvPicPr>
            <a:picLocks noGrp="1" noChangeAspect="1"/>
          </p:cNvPicPr>
          <p:nvPr>
            <p:ph idx="1"/>
          </p:nvPr>
        </p:nvPicPr>
        <p:blipFill>
          <a:blip r:embed="rId3"/>
          <a:stretch>
            <a:fillRect/>
          </a:stretch>
        </p:blipFill>
        <p:spPr>
          <a:xfrm>
            <a:off x="1225334" y="1017321"/>
            <a:ext cx="6653254" cy="4989940"/>
          </a:xfrm>
        </p:spPr>
      </p:pic>
      <p:sp>
        <p:nvSpPr>
          <p:cNvPr id="2" name="Title 1"/>
          <p:cNvSpPr>
            <a:spLocks noGrp="1"/>
          </p:cNvSpPr>
          <p:nvPr>
            <p:ph type="title"/>
          </p:nvPr>
        </p:nvSpPr>
        <p:spPr/>
        <p:txBody>
          <a:bodyPr>
            <a:normAutofit/>
          </a:bodyPr>
          <a:lstStyle/>
          <a:p>
            <a:r>
              <a:rPr lang="en-US" dirty="0"/>
              <a:t>Making the Most of Opportunities</a:t>
            </a:r>
          </a:p>
        </p:txBody>
      </p:sp>
      <p:sp>
        <p:nvSpPr>
          <p:cNvPr id="5" name="Slide Number Placeholder 4"/>
          <p:cNvSpPr>
            <a:spLocks noGrp="1"/>
          </p:cNvSpPr>
          <p:nvPr>
            <p:ph type="sldNum" sz="quarter" idx="11"/>
          </p:nvPr>
        </p:nvSpPr>
        <p:spPr/>
        <p:txBody>
          <a:bodyPr/>
          <a:lstStyle/>
          <a:p>
            <a:pPr>
              <a:defRPr/>
            </a:pPr>
            <a:fld id="{A712B1F7-E9E4-4916-889F-B82277747A1A}" type="slidenum">
              <a:rPr lang="en-US" smtClean="0">
                <a:solidFill>
                  <a:prstClr val="black">
                    <a:tint val="75000"/>
                  </a:prstClr>
                </a:solidFill>
              </a:rPr>
              <a:pPr>
                <a:defRPr/>
              </a:pPr>
              <a:t>21</a:t>
            </a:fld>
            <a:endParaRPr lang="en-US">
              <a:solidFill>
                <a:prstClr val="black">
                  <a:tint val="75000"/>
                </a:prstClr>
              </a:solidFill>
            </a:endParaRPr>
          </a:p>
        </p:txBody>
      </p:sp>
      <p:sp>
        <p:nvSpPr>
          <p:cNvPr id="7" name="Footer Placeholder 7">
            <a:extLst>
              <a:ext uri="{FF2B5EF4-FFF2-40B4-BE49-F238E27FC236}">
                <a16:creationId xmlns:a16="http://schemas.microsoft.com/office/drawing/2014/main" id="{00E09222-3032-4146-8E51-037F4EBE8256}"/>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79310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AEC190D-B49D-E443-A3F3-8B5699DADF99}"/>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4549775" y="0"/>
            <a:ext cx="4594226" cy="5998460"/>
          </a:xfrm>
        </p:spPr>
      </p:pic>
      <p:sp>
        <p:nvSpPr>
          <p:cNvPr id="4" name="Slide Number Placeholder 3"/>
          <p:cNvSpPr>
            <a:spLocks noGrp="1"/>
          </p:cNvSpPr>
          <p:nvPr>
            <p:ph type="sldNum" sz="quarter" idx="15"/>
          </p:nvPr>
        </p:nvSpPr>
        <p:spPr/>
        <p:txBody>
          <a:bodyPr/>
          <a:lstStyle/>
          <a:p>
            <a:pPr>
              <a:defRPr/>
            </a:pPr>
            <a:fld id="{A712B1F7-E9E4-4916-889F-B82277747A1A}" type="slidenum">
              <a:rPr lang="en-US" smtClean="0">
                <a:solidFill>
                  <a:schemeClr val="bg1"/>
                </a:solidFill>
              </a:rPr>
              <a:pPr>
                <a:defRPr/>
              </a:pPr>
              <a:t>22</a:t>
            </a:fld>
            <a:endParaRPr lang="en-US" dirty="0">
              <a:solidFill>
                <a:schemeClr val="bg1"/>
              </a:solidFill>
            </a:endParaRPr>
          </a:p>
        </p:txBody>
      </p:sp>
      <p:sp>
        <p:nvSpPr>
          <p:cNvPr id="3" name="Content Placeholder 2"/>
          <p:cNvSpPr>
            <a:spLocks noGrp="1"/>
          </p:cNvSpPr>
          <p:nvPr>
            <p:ph type="body" sz="quarter" idx="17"/>
          </p:nvPr>
        </p:nvSpPr>
        <p:spPr/>
        <p:txBody>
          <a:bodyPr vert="horz" lIns="91440" tIns="45720" rIns="91440" bIns="45720" rtlCol="0">
            <a:noAutofit/>
          </a:bodyPr>
          <a:lstStyle/>
          <a:p>
            <a:pPr marL="11113" lvl="2" indent="0">
              <a:buNone/>
            </a:pPr>
            <a:r>
              <a:rPr lang="en-US" sz="2400" dirty="0">
                <a:solidFill>
                  <a:srgbClr val="236092"/>
                </a:solidFill>
              </a:rPr>
              <a:t>Recognizing Innovation</a:t>
            </a:r>
          </a:p>
          <a:p>
            <a:pPr marL="236538" lvl="2" indent="-225425"/>
            <a:r>
              <a:rPr lang="en-US" dirty="0"/>
              <a:t>Extraordinary performance</a:t>
            </a:r>
          </a:p>
          <a:p>
            <a:pPr marL="236538" lvl="2" indent="-225425"/>
            <a:r>
              <a:rPr lang="en-US" dirty="0"/>
              <a:t>Overcoming significant barriers</a:t>
            </a:r>
          </a:p>
          <a:p>
            <a:pPr marL="236538" lvl="2" indent="-225425"/>
            <a:r>
              <a:rPr lang="en-US" dirty="0"/>
              <a:t>Scalable</a:t>
            </a:r>
          </a:p>
          <a:p>
            <a:pPr marL="236538" lvl="2" indent="-225425"/>
            <a:r>
              <a:rPr lang="en-US" dirty="0"/>
              <a:t>Transferable</a:t>
            </a:r>
          </a:p>
        </p:txBody>
      </p:sp>
      <p:sp>
        <p:nvSpPr>
          <p:cNvPr id="5" name="Footer Placeholder 7">
            <a:extLst>
              <a:ext uri="{FF2B5EF4-FFF2-40B4-BE49-F238E27FC236}">
                <a16:creationId xmlns:a16="http://schemas.microsoft.com/office/drawing/2014/main" id="{52A23732-9609-454A-A1BB-9C810EA07EC4}"/>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339572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712B1F7-E9E4-4916-889F-B82277747A1A}" type="slidenum">
              <a:rPr lang="en-US" smtClean="0">
                <a:solidFill>
                  <a:schemeClr val="bg1"/>
                </a:solidFill>
              </a:rPr>
              <a:pPr>
                <a:defRPr/>
              </a:pPr>
              <a:t>23</a:t>
            </a:fld>
            <a:endParaRPr lang="en-US">
              <a:solidFill>
                <a:schemeClr val="bg1"/>
              </a:solidFill>
            </a:endParaRPr>
          </a:p>
        </p:txBody>
      </p:sp>
      <p:sp>
        <p:nvSpPr>
          <p:cNvPr id="6" name="Content Placeholder 5"/>
          <p:cNvSpPr>
            <a:spLocks noGrp="1"/>
          </p:cNvSpPr>
          <p:nvPr>
            <p:ph type="body" sz="quarter" idx="14"/>
          </p:nvPr>
        </p:nvSpPr>
        <p:spPr/>
        <p:txBody>
          <a:bodyPr>
            <a:noAutofit/>
          </a:bodyPr>
          <a:lstStyle/>
          <a:p>
            <a:pPr marL="236538" indent="-225425">
              <a:defRPr/>
            </a:pPr>
            <a:r>
              <a:rPr lang="en-US" sz="2118" dirty="0"/>
              <a:t>Captures, retains, and disseminates knowledge</a:t>
            </a:r>
          </a:p>
          <a:p>
            <a:pPr marL="236538" indent="-225425">
              <a:defRPr/>
            </a:pPr>
            <a:r>
              <a:rPr lang="en-US" sz="2118" dirty="0"/>
              <a:t>Creates a new breed of sustainability engineer/practitioner</a:t>
            </a:r>
          </a:p>
          <a:p>
            <a:pPr marL="58737" indent="0">
              <a:buNone/>
            </a:pPr>
            <a:endParaRPr lang="en-US" sz="2118" dirty="0"/>
          </a:p>
        </p:txBody>
      </p:sp>
      <p:sp>
        <p:nvSpPr>
          <p:cNvPr id="2" name="Title 1"/>
          <p:cNvSpPr>
            <a:spLocks noGrp="1"/>
          </p:cNvSpPr>
          <p:nvPr>
            <p:ph type="title"/>
          </p:nvPr>
        </p:nvSpPr>
        <p:spPr/>
        <p:txBody>
          <a:bodyPr>
            <a:normAutofit fontScale="90000"/>
          </a:bodyPr>
          <a:lstStyle/>
          <a:p>
            <a:pPr algn="l"/>
            <a:r>
              <a:rPr lang="en-US" dirty="0"/>
              <a:t>Advancing Sustainability Knowledge and Education </a:t>
            </a:r>
          </a:p>
        </p:txBody>
      </p:sp>
      <p:sp>
        <p:nvSpPr>
          <p:cNvPr id="5" name="Footer Placeholder 7">
            <a:extLst>
              <a:ext uri="{FF2B5EF4-FFF2-40B4-BE49-F238E27FC236}">
                <a16:creationId xmlns:a16="http://schemas.microsoft.com/office/drawing/2014/main" id="{2B082E87-43A8-754D-A494-88BA09CFC459}"/>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1333661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8FC8FB-0B04-324B-B976-2D71C0C5F479}"/>
              </a:ext>
            </a:extLst>
          </p:cNvPr>
          <p:cNvSpPr>
            <a:spLocks noGrp="1"/>
          </p:cNvSpPr>
          <p:nvPr>
            <p:ph type="sldNum" sz="quarter" idx="12"/>
          </p:nvPr>
        </p:nvSpPr>
        <p:spPr/>
        <p:txBody>
          <a:bodyPr/>
          <a:lstStyle/>
          <a:p>
            <a:fld id="{D878B224-3453-974A-AC38-DAECBDB294F9}" type="slidenum">
              <a:rPr lang="en-US" smtClean="0"/>
              <a:t>24</a:t>
            </a:fld>
            <a:endParaRPr lang="en-US"/>
          </a:p>
        </p:txBody>
      </p:sp>
    </p:spTree>
    <p:extLst>
      <p:ext uri="{BB962C8B-B14F-4D97-AF65-F5344CB8AC3E}">
        <p14:creationId xmlns:p14="http://schemas.microsoft.com/office/powerpoint/2010/main" val="370454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B2E63-313C-2B47-8B3E-4E40F2935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9122" y="1860331"/>
            <a:ext cx="1876580" cy="2331598"/>
          </a:xfrm>
          <a:prstGeom prst="rect">
            <a:avLst/>
          </a:prstGeom>
        </p:spPr>
      </p:pic>
      <p:sp>
        <p:nvSpPr>
          <p:cNvPr id="4" name="Slide Number Placeholder 3"/>
          <p:cNvSpPr>
            <a:spLocks noGrp="1"/>
          </p:cNvSpPr>
          <p:nvPr>
            <p:ph type="sldNum" sz="quarter" idx="12"/>
          </p:nvPr>
        </p:nvSpPr>
        <p:spPr/>
        <p:txBody>
          <a:bodyPr/>
          <a:lstStyle/>
          <a:p>
            <a:fld id="{B8AE65FD-4EB0-204E-91AE-FF0045A83E9D}" type="slidenum">
              <a:rPr lang="en-US" smtClean="0"/>
              <a:pPr/>
              <a:t>3</a:t>
            </a:fld>
            <a:endParaRPr lang="en-US" dirty="0"/>
          </a:p>
        </p:txBody>
      </p:sp>
      <p:sp>
        <p:nvSpPr>
          <p:cNvPr id="8" name="Footer Placeholder 7">
            <a:extLst>
              <a:ext uri="{FF2B5EF4-FFF2-40B4-BE49-F238E27FC236}">
                <a16:creationId xmlns:a16="http://schemas.microsoft.com/office/drawing/2014/main" id="{58AACB0C-4F92-1A44-B71B-CA7107FCEC2B}"/>
              </a:ext>
            </a:extLst>
          </p:cNvPr>
          <p:cNvSpPr txBox="1">
            <a:spLocks/>
          </p:cNvSpPr>
          <p:nvPr/>
        </p:nvSpPr>
        <p:spPr>
          <a:xfrm>
            <a:off x="3035808" y="6254391"/>
            <a:ext cx="320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 Introduction to ISI and Envision</a:t>
            </a:r>
          </a:p>
        </p:txBody>
      </p:sp>
    </p:spTree>
    <p:extLst>
      <p:ext uri="{BB962C8B-B14F-4D97-AF65-F5344CB8AC3E}">
        <p14:creationId xmlns:p14="http://schemas.microsoft.com/office/powerpoint/2010/main" val="377497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4471" y="854882"/>
            <a:ext cx="8742550" cy="514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TextBox 39"/>
          <p:cNvSpPr txBox="1"/>
          <p:nvPr/>
        </p:nvSpPr>
        <p:spPr>
          <a:xfrm>
            <a:off x="340940" y="2996419"/>
            <a:ext cx="1301598" cy="2853903"/>
          </a:xfrm>
          <a:prstGeom prst="rect">
            <a:avLst/>
          </a:prstGeom>
          <a:noFill/>
        </p:spPr>
        <p:txBody>
          <a:bodyPr wrap="none" lIns="89896" tIns="44948" rIns="89896" bIns="44948">
            <a:spAutoFit/>
          </a:bodyPr>
          <a:lstStyle/>
          <a:p>
            <a:pPr>
              <a:defRPr/>
            </a:pPr>
            <a:r>
              <a:rPr lang="en-US" sz="1588" b="1" dirty="0">
                <a:solidFill>
                  <a:srgbClr val="236092"/>
                </a:solidFill>
                <a:latin typeface="Open Sans" panose="020B0606030504020204" pitchFamily="34" charset="0"/>
                <a:ea typeface="Open Sans" panose="020B0606030504020204" pitchFamily="34" charset="0"/>
                <a:cs typeface="Open Sans" panose="020B0606030504020204" pitchFamily="34" charset="0"/>
              </a:rPr>
              <a:t>ENERGY</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Geothermal</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Hydroelectric</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Nuclear</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Coal</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Natural Gas</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Oil/Refinery</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Wind</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Solar</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Biomass</a:t>
            </a:r>
          </a:p>
        </p:txBody>
      </p:sp>
      <p:sp>
        <p:nvSpPr>
          <p:cNvPr id="41" name="TextBox 40"/>
          <p:cNvSpPr txBox="1"/>
          <p:nvPr/>
        </p:nvSpPr>
        <p:spPr>
          <a:xfrm>
            <a:off x="1835524" y="2996419"/>
            <a:ext cx="1420626" cy="2338505"/>
          </a:xfrm>
          <a:prstGeom prst="rect">
            <a:avLst/>
          </a:prstGeom>
          <a:noFill/>
        </p:spPr>
        <p:txBody>
          <a:bodyPr lIns="89896" tIns="44948" rIns="89896" bIns="44948">
            <a:spAutoFit/>
          </a:bodyPr>
          <a:lstStyle/>
          <a:p>
            <a:pPr>
              <a:spcAft>
                <a:spcPts val="590"/>
              </a:spcAft>
              <a:defRPr/>
            </a:pPr>
            <a:r>
              <a:rPr lang="en-US" sz="1588" b="1" dirty="0">
                <a:solidFill>
                  <a:srgbClr val="236092"/>
                </a:solidFill>
                <a:latin typeface="Open Sans" panose="020B0606030504020204" pitchFamily="34" charset="0"/>
                <a:ea typeface="Open Sans" panose="020B0606030504020204" pitchFamily="34" charset="0"/>
                <a:cs typeface="Open Sans" panose="020B0606030504020204" pitchFamily="34" charset="0"/>
              </a:rPr>
              <a:t>WATER</a:t>
            </a:r>
            <a:endParaRPr lang="en-US" sz="1588" dirty="0">
              <a:solidFill>
                <a:srgbClr val="236092"/>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Potable water distribution</a:t>
            </a:r>
          </a:p>
          <a:p>
            <a:pPr>
              <a:defRPr/>
            </a:pPr>
            <a:r>
              <a:rPr lang="en-US" sz="1412" dirty="0">
                <a:latin typeface="Open Sans" panose="020B0606030504020204" pitchFamily="34" charset="0"/>
                <a:ea typeface="Open Sans" panose="020B0606030504020204" pitchFamily="34" charset="0"/>
                <a:cs typeface="Open Sans" panose="020B0606030504020204" pitchFamily="34" charset="0"/>
              </a:rPr>
              <a:t>Capture/ storage</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Water Reuse</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Storm Water Management</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Flood Control</a:t>
            </a:r>
          </a:p>
        </p:txBody>
      </p:sp>
      <p:sp>
        <p:nvSpPr>
          <p:cNvPr id="42" name="TextBox 41"/>
          <p:cNvSpPr txBox="1"/>
          <p:nvPr/>
        </p:nvSpPr>
        <p:spPr>
          <a:xfrm>
            <a:off x="3314700" y="2996419"/>
            <a:ext cx="1239530" cy="1856322"/>
          </a:xfrm>
          <a:prstGeom prst="rect">
            <a:avLst/>
          </a:prstGeom>
          <a:noFill/>
        </p:spPr>
        <p:txBody>
          <a:bodyPr wrap="none" lIns="89896" tIns="44948" rIns="89896" bIns="44948">
            <a:spAutoFit/>
          </a:bodyPr>
          <a:lstStyle/>
          <a:p>
            <a:pPr>
              <a:defRPr/>
            </a:pPr>
            <a:r>
              <a:rPr lang="en-US" sz="1588" b="1" dirty="0">
                <a:solidFill>
                  <a:srgbClr val="236092"/>
                </a:solidFill>
                <a:latin typeface="Open Sans" panose="020B0606030504020204" pitchFamily="34" charset="0"/>
                <a:ea typeface="Open Sans" panose="020B0606030504020204" pitchFamily="34" charset="0"/>
                <a:cs typeface="Open Sans" panose="020B0606030504020204" pitchFamily="34" charset="0"/>
              </a:rPr>
              <a:t>WASTE</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Solid waste</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Recycling</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Hazardous </a:t>
            </a:r>
          </a:p>
          <a:p>
            <a:pPr>
              <a:lnSpc>
                <a:spcPct val="9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Waste</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Collection &amp; </a:t>
            </a:r>
          </a:p>
          <a:p>
            <a:pPr>
              <a:lnSpc>
                <a:spcPct val="9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Transfer</a:t>
            </a:r>
          </a:p>
        </p:txBody>
      </p:sp>
      <p:sp>
        <p:nvSpPr>
          <p:cNvPr id="43" name="TextBox 42"/>
          <p:cNvSpPr txBox="1"/>
          <p:nvPr/>
        </p:nvSpPr>
        <p:spPr>
          <a:xfrm>
            <a:off x="4399430" y="3010707"/>
            <a:ext cx="1555322" cy="2853903"/>
          </a:xfrm>
          <a:prstGeom prst="rect">
            <a:avLst/>
          </a:prstGeom>
          <a:noFill/>
        </p:spPr>
        <p:txBody>
          <a:bodyPr wrap="none" lIns="89896" tIns="44948" rIns="89896" bIns="44948">
            <a:spAutoFit/>
          </a:bodyPr>
          <a:lstStyle/>
          <a:p>
            <a:pPr>
              <a:defRPr/>
            </a:pPr>
            <a:r>
              <a:rPr lang="en-US" sz="1588" b="1" dirty="0">
                <a:solidFill>
                  <a:srgbClr val="46668B"/>
                </a:solidFill>
                <a:latin typeface="Open Sans" panose="020B0606030504020204" pitchFamily="34" charset="0"/>
                <a:ea typeface="Open Sans" panose="020B0606030504020204" pitchFamily="34" charset="0"/>
                <a:cs typeface="Open Sans" panose="020B0606030504020204" pitchFamily="34" charset="0"/>
              </a:rPr>
              <a:t>   </a:t>
            </a:r>
            <a:r>
              <a:rPr lang="en-US" sz="1588" b="1" dirty="0">
                <a:solidFill>
                  <a:srgbClr val="236092"/>
                </a:solidFill>
                <a:latin typeface="Open Sans" panose="020B0606030504020204" pitchFamily="34" charset="0"/>
                <a:ea typeface="Open Sans" panose="020B0606030504020204" pitchFamily="34" charset="0"/>
                <a:cs typeface="Open Sans" panose="020B0606030504020204" pitchFamily="34" charset="0"/>
              </a:rPr>
              <a:t>TRANSPORT</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Airports</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Roads</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Highways</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Bikes</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Pedestrians</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Railways</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Public Transit</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Ports</a:t>
            </a:r>
          </a:p>
          <a:p>
            <a:pPr indent="223192">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Waterways</a:t>
            </a:r>
          </a:p>
        </p:txBody>
      </p:sp>
      <p:sp>
        <p:nvSpPr>
          <p:cNvPr id="44" name="TextBox 43"/>
          <p:cNvSpPr txBox="1"/>
          <p:nvPr/>
        </p:nvSpPr>
        <p:spPr>
          <a:xfrm>
            <a:off x="5934076" y="3010706"/>
            <a:ext cx="1484790" cy="1964941"/>
          </a:xfrm>
          <a:prstGeom prst="rect">
            <a:avLst/>
          </a:prstGeom>
          <a:noFill/>
        </p:spPr>
        <p:txBody>
          <a:bodyPr wrap="none" lIns="89896" tIns="44948" rIns="89896" bIns="44948">
            <a:spAutoFit/>
          </a:bodyPr>
          <a:lstStyle/>
          <a:p>
            <a:pPr>
              <a:defRPr/>
            </a:pPr>
            <a:r>
              <a:rPr lang="en-US" sz="1588" b="1" dirty="0">
                <a:solidFill>
                  <a:srgbClr val="46668B"/>
                </a:solidFill>
                <a:latin typeface="Open Sans" panose="020B0606030504020204" pitchFamily="34" charset="0"/>
                <a:ea typeface="Open Sans" panose="020B0606030504020204" pitchFamily="34" charset="0"/>
                <a:cs typeface="Open Sans" panose="020B0606030504020204" pitchFamily="34" charset="0"/>
              </a:rPr>
              <a:t>  </a:t>
            </a:r>
            <a:r>
              <a:rPr lang="en-US" sz="1588" b="1" dirty="0">
                <a:solidFill>
                  <a:srgbClr val="236092"/>
                </a:solidFill>
                <a:latin typeface="Open Sans" panose="020B0606030504020204" pitchFamily="34" charset="0"/>
                <a:ea typeface="Open Sans" panose="020B0606030504020204" pitchFamily="34" charset="0"/>
                <a:cs typeface="Open Sans" panose="020B0606030504020204" pitchFamily="34" charset="0"/>
              </a:rPr>
              <a:t>LANDSCAPE</a:t>
            </a:r>
          </a:p>
          <a:p>
            <a:pPr indent="118619">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Public Realm</a:t>
            </a:r>
          </a:p>
          <a:p>
            <a:pPr indent="118619">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Parks</a:t>
            </a:r>
          </a:p>
          <a:p>
            <a:pPr indent="118619">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Ecosystem </a:t>
            </a:r>
          </a:p>
          <a:p>
            <a:pPr indent="118619">
              <a:lnSpc>
                <a:spcPct val="9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Services</a:t>
            </a:r>
          </a:p>
          <a:p>
            <a:pPr indent="118619">
              <a:lnSpc>
                <a:spcPct val="90000"/>
              </a:lnSpc>
              <a:defRPr/>
            </a:pPr>
            <a:endParaRPr lang="en-US" sz="1412" dirty="0">
              <a:latin typeface="Open Sans" panose="020B0606030504020204" pitchFamily="34" charset="0"/>
              <a:ea typeface="Open Sans" panose="020B0606030504020204" pitchFamily="34" charset="0"/>
              <a:cs typeface="Open Sans" panose="020B0606030504020204" pitchFamily="34" charset="0"/>
            </a:endParaRPr>
          </a:p>
          <a:p>
            <a:pPr indent="118619">
              <a:lnSpc>
                <a:spcPct val="9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Natural </a:t>
            </a:r>
          </a:p>
          <a:p>
            <a:pPr indent="118619">
              <a:lnSpc>
                <a:spcPct val="9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Infrastructure</a:t>
            </a:r>
          </a:p>
        </p:txBody>
      </p:sp>
      <p:sp>
        <p:nvSpPr>
          <p:cNvPr id="45" name="TextBox 44"/>
          <p:cNvSpPr txBox="1"/>
          <p:nvPr/>
        </p:nvSpPr>
        <p:spPr>
          <a:xfrm>
            <a:off x="7374732" y="3010706"/>
            <a:ext cx="1920998" cy="1723850"/>
          </a:xfrm>
          <a:prstGeom prst="rect">
            <a:avLst/>
          </a:prstGeom>
          <a:noFill/>
        </p:spPr>
        <p:txBody>
          <a:bodyPr wrap="none" lIns="89896" tIns="44948" rIns="89896" bIns="44948">
            <a:spAutoFit/>
          </a:bodyPr>
          <a:lstStyle/>
          <a:p>
            <a:pPr>
              <a:defRPr/>
            </a:pPr>
            <a:r>
              <a:rPr lang="en-US" sz="1588" b="1" dirty="0">
                <a:solidFill>
                  <a:srgbClr val="236092"/>
                </a:solidFill>
                <a:latin typeface="Open Sans" panose="020B0606030504020204" pitchFamily="34" charset="0"/>
                <a:ea typeface="Open Sans" panose="020B0606030504020204" pitchFamily="34" charset="0"/>
                <a:cs typeface="Open Sans" panose="020B0606030504020204" pitchFamily="34" charset="0"/>
              </a:rPr>
              <a:t>INFORMATION</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Telecommunications</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Internet</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Phones</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Data Centers</a:t>
            </a:r>
          </a:p>
          <a:p>
            <a:pPr>
              <a:lnSpc>
                <a:spcPct val="130000"/>
              </a:lnSpc>
              <a:defRPr/>
            </a:pPr>
            <a:r>
              <a:rPr lang="en-US" sz="1412" dirty="0">
                <a:latin typeface="Open Sans" panose="020B0606030504020204" pitchFamily="34" charset="0"/>
                <a:ea typeface="Open Sans" panose="020B0606030504020204" pitchFamily="34" charset="0"/>
                <a:cs typeface="Open Sans" panose="020B0606030504020204" pitchFamily="34" charset="0"/>
              </a:rPr>
              <a:t>Sensors</a:t>
            </a:r>
          </a:p>
        </p:txBody>
      </p:sp>
      <p:sp>
        <p:nvSpPr>
          <p:cNvPr id="6" name="Title 5"/>
          <p:cNvSpPr>
            <a:spLocks noGrp="1"/>
          </p:cNvSpPr>
          <p:nvPr>
            <p:ph type="title"/>
          </p:nvPr>
        </p:nvSpPr>
        <p:spPr/>
        <p:txBody>
          <a:bodyPr>
            <a:normAutofit/>
          </a:bodyPr>
          <a:lstStyle/>
          <a:p>
            <a:r>
              <a:rPr lang="en-US" dirty="0">
                <a:ea typeface="ＭＳ Ｐゴシック" panose="020B0600070205080204" pitchFamily="34" charset="-128"/>
              </a:rPr>
              <a:t>Types of Infrastructure Envision Rates</a:t>
            </a:r>
            <a:endParaRPr lang="en-US" dirty="0"/>
          </a:p>
        </p:txBody>
      </p:sp>
      <p:sp>
        <p:nvSpPr>
          <p:cNvPr id="4" name="Slide Number Placeholder 3"/>
          <p:cNvSpPr>
            <a:spLocks noGrp="1"/>
          </p:cNvSpPr>
          <p:nvPr>
            <p:ph type="sldNum" sz="quarter" idx="11"/>
          </p:nvPr>
        </p:nvSpPr>
        <p:spPr/>
        <p:txBody>
          <a:bodyPr/>
          <a:lstStyle/>
          <a:p>
            <a:fld id="{B8AE65FD-4EB0-204E-91AE-FF0045A83E9D}" type="slidenum">
              <a:rPr lang="en-US" smtClean="0"/>
              <a:pPr/>
              <a:t>4</a:t>
            </a:fld>
            <a:endParaRPr lang="en-US" dirty="0"/>
          </a:p>
        </p:txBody>
      </p:sp>
      <p:sp>
        <p:nvSpPr>
          <p:cNvPr id="12" name="Footer Placeholder 7">
            <a:extLst>
              <a:ext uri="{FF2B5EF4-FFF2-40B4-BE49-F238E27FC236}">
                <a16:creationId xmlns:a16="http://schemas.microsoft.com/office/drawing/2014/main" id="{FDD4F864-116E-E54F-991D-1604176CF447}"/>
              </a:ext>
            </a:extLst>
          </p:cNvPr>
          <p:cNvSpPr txBox="1">
            <a:spLocks/>
          </p:cNvSpPr>
          <p:nvPr/>
        </p:nvSpPr>
        <p:spPr>
          <a:xfrm>
            <a:off x="3035808" y="6254391"/>
            <a:ext cx="320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 Introduction to ISI and Envision</a:t>
            </a:r>
          </a:p>
        </p:txBody>
      </p:sp>
    </p:spTree>
    <p:extLst>
      <p:ext uri="{BB962C8B-B14F-4D97-AF65-F5344CB8AC3E}">
        <p14:creationId xmlns:p14="http://schemas.microsoft.com/office/powerpoint/2010/main" val="105221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itle 1"/>
          <p:cNvSpPr>
            <a:spLocks noGrp="1"/>
          </p:cNvSpPr>
          <p:nvPr>
            <p:ph type="title"/>
          </p:nvPr>
        </p:nvSpPr>
        <p:spPr>
          <a:prstGeom prst="rect">
            <a:avLst/>
          </a:prstGeom>
        </p:spPr>
        <p:txBody>
          <a:bodyPr/>
          <a:lstStyle/>
          <a:p>
            <a:pPr eaLnBrk="1" hangingPunct="1"/>
            <a:r>
              <a:rPr lang="en-US" dirty="0">
                <a:ea typeface="ＭＳ Ｐゴシック" pitchFamily="34" charset="-128"/>
              </a:rPr>
              <a:t>64 Credits in 5 Categories </a:t>
            </a:r>
          </a:p>
        </p:txBody>
      </p:sp>
      <p:sp>
        <p:nvSpPr>
          <p:cNvPr id="4" name="Slide Number Placeholder 3"/>
          <p:cNvSpPr>
            <a:spLocks noGrp="1"/>
          </p:cNvSpPr>
          <p:nvPr>
            <p:ph type="sldNum" sz="quarter" idx="11"/>
          </p:nvPr>
        </p:nvSpPr>
        <p:spPr/>
        <p:txBody>
          <a:bodyPr/>
          <a:lstStyle/>
          <a:p>
            <a:fld id="{B8AE65FD-4EB0-204E-91AE-FF0045A83E9D}" type="slidenum">
              <a:rPr lang="en-US" smtClean="0"/>
              <a:pPr/>
              <a:t>5</a:t>
            </a:fld>
            <a:endParaRPr lang="en-US" dirty="0"/>
          </a:p>
        </p:txBody>
      </p:sp>
      <p:sp>
        <p:nvSpPr>
          <p:cNvPr id="33800" name="TextBox 24"/>
          <p:cNvSpPr txBox="1">
            <a:spLocks noChangeArrowheads="1"/>
          </p:cNvSpPr>
          <p:nvPr/>
        </p:nvSpPr>
        <p:spPr bwMode="auto">
          <a:xfrm>
            <a:off x="4047897" y="1652588"/>
            <a:ext cx="3592738" cy="367773"/>
          </a:xfrm>
          <a:prstGeom prst="rect">
            <a:avLst/>
          </a:prstGeom>
          <a:noFill/>
          <a:ln w="9525">
            <a:noFill/>
            <a:miter lim="800000"/>
            <a:headEnd/>
            <a:tailEnd/>
          </a:ln>
        </p:spPr>
        <p:txBody>
          <a:bodyPr wrap="none" lIns="89896" tIns="44948" rIns="89896" bIns="44948">
            <a:spAutoFit/>
          </a:bodyPr>
          <a:lstStyle/>
          <a:p>
            <a:pPr defTabSz="931788"/>
            <a:r>
              <a:rPr lang="en-US" dirty="0">
                <a:solidFill>
                  <a:schemeClr val="tx1">
                    <a:lumMod val="50000"/>
                    <a:lumOff val="50000"/>
                  </a:schemeClr>
                </a:solidFill>
                <a:latin typeface="Open Sans" panose="020B0606030504020204" pitchFamily="34" charset="0"/>
              </a:rPr>
              <a:t>Wellbeing, Mobility, Community</a:t>
            </a:r>
          </a:p>
        </p:txBody>
      </p:sp>
      <p:sp>
        <p:nvSpPr>
          <p:cNvPr id="10" name="TextBox 24"/>
          <p:cNvSpPr txBox="1">
            <a:spLocks noChangeArrowheads="1"/>
          </p:cNvSpPr>
          <p:nvPr/>
        </p:nvSpPr>
        <p:spPr bwMode="auto">
          <a:xfrm>
            <a:off x="4066440" y="4126777"/>
            <a:ext cx="3251574" cy="36777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896" tIns="44948" rIns="89896" bIns="44948">
            <a:spAutoFit/>
          </a:bodyPr>
          <a:lstStyle>
            <a:defPPr>
              <a:defRPr lang="en-US"/>
            </a:defPPr>
            <a:lvl1pPr defTabSz="931788">
              <a:defRPr sz="2800">
                <a:solidFill>
                  <a:schemeClr val="tx1">
                    <a:lumMod val="50000"/>
                    <a:lumOff val="50000"/>
                  </a:schemeClr>
                </a:solidFill>
                <a:latin typeface="Open Sans" panose="020B0606030504020204" pitchFamily="34" charset="0"/>
              </a:defRPr>
            </a:lvl1pPr>
          </a:lstStyle>
          <a:p>
            <a:r>
              <a:rPr lang="en-US" sz="1800" dirty="0"/>
              <a:t>Siting, Conservation, Ecology</a:t>
            </a:r>
          </a:p>
        </p:txBody>
      </p:sp>
      <p:sp>
        <p:nvSpPr>
          <p:cNvPr id="11" name="TextBox 24"/>
          <p:cNvSpPr txBox="1">
            <a:spLocks noChangeArrowheads="1"/>
          </p:cNvSpPr>
          <p:nvPr/>
        </p:nvSpPr>
        <p:spPr bwMode="auto">
          <a:xfrm>
            <a:off x="4047897" y="3295055"/>
            <a:ext cx="2797649" cy="367773"/>
          </a:xfrm>
          <a:prstGeom prst="rect">
            <a:avLst/>
          </a:prstGeom>
          <a:noFill/>
          <a:ln w="9525">
            <a:noFill/>
            <a:miter lim="800000"/>
            <a:headEnd/>
            <a:tailEnd/>
          </a:ln>
        </p:spPr>
        <p:txBody>
          <a:bodyPr wrap="none" lIns="89896" tIns="44948" rIns="89896" bIns="44948">
            <a:spAutoFit/>
          </a:bodyPr>
          <a:lstStyle>
            <a:defPPr>
              <a:defRPr lang="en-US"/>
            </a:defPPr>
            <a:lvl1pPr defTabSz="931788">
              <a:defRPr sz="2800">
                <a:solidFill>
                  <a:schemeClr val="tx1">
                    <a:lumMod val="50000"/>
                    <a:lumOff val="50000"/>
                  </a:schemeClr>
                </a:solidFill>
                <a:latin typeface="Open Sans" panose="020B0606030504020204" pitchFamily="34" charset="0"/>
              </a:defRPr>
            </a:lvl1pPr>
          </a:lstStyle>
          <a:p>
            <a:r>
              <a:rPr lang="en-US" sz="1800" dirty="0"/>
              <a:t>Materials, Energy, Water</a:t>
            </a:r>
          </a:p>
        </p:txBody>
      </p:sp>
      <p:sp>
        <p:nvSpPr>
          <p:cNvPr id="12" name="TextBox 24"/>
          <p:cNvSpPr txBox="1">
            <a:spLocks noChangeArrowheads="1"/>
          </p:cNvSpPr>
          <p:nvPr/>
        </p:nvSpPr>
        <p:spPr bwMode="auto">
          <a:xfrm>
            <a:off x="4066440" y="2479080"/>
            <a:ext cx="3797922" cy="367773"/>
          </a:xfrm>
          <a:prstGeom prst="rect">
            <a:avLst/>
          </a:prstGeom>
          <a:noFill/>
          <a:ln w="9525">
            <a:noFill/>
            <a:miter lim="800000"/>
            <a:headEnd/>
            <a:tailEnd/>
          </a:ln>
        </p:spPr>
        <p:txBody>
          <a:bodyPr wrap="none" lIns="89896" tIns="44948" rIns="89896" bIns="44948">
            <a:spAutoFit/>
          </a:bodyPr>
          <a:lstStyle>
            <a:defPPr>
              <a:defRPr lang="en-US"/>
            </a:defPPr>
            <a:lvl1pPr defTabSz="931788">
              <a:defRPr sz="2800">
                <a:solidFill>
                  <a:schemeClr val="tx1">
                    <a:lumMod val="50000"/>
                    <a:lumOff val="50000"/>
                  </a:schemeClr>
                </a:solidFill>
                <a:latin typeface="Open Sans" panose="020B0606030504020204" pitchFamily="34" charset="0"/>
              </a:defRPr>
            </a:lvl1pPr>
          </a:lstStyle>
          <a:p>
            <a:r>
              <a:rPr lang="en-US" sz="1800" dirty="0"/>
              <a:t>Collaboration, Planning, Economy</a:t>
            </a:r>
          </a:p>
        </p:txBody>
      </p:sp>
      <p:sp>
        <p:nvSpPr>
          <p:cNvPr id="13" name="TextBox 24"/>
          <p:cNvSpPr txBox="1">
            <a:spLocks noChangeArrowheads="1"/>
          </p:cNvSpPr>
          <p:nvPr/>
        </p:nvSpPr>
        <p:spPr bwMode="auto">
          <a:xfrm>
            <a:off x="4066440" y="4954603"/>
            <a:ext cx="2437461" cy="36777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896" tIns="44948" rIns="89896" bIns="44948">
            <a:spAutoFit/>
          </a:bodyPr>
          <a:lstStyle>
            <a:defPPr>
              <a:defRPr lang="en-US"/>
            </a:defPPr>
            <a:lvl1pPr defTabSz="931788">
              <a:defRPr sz="2800">
                <a:solidFill>
                  <a:schemeClr val="tx1">
                    <a:lumMod val="50000"/>
                    <a:lumOff val="50000"/>
                  </a:schemeClr>
                </a:solidFill>
                <a:latin typeface="Open Sans" panose="020B0606030504020204" pitchFamily="34" charset="0"/>
              </a:defRPr>
            </a:lvl1pPr>
          </a:lstStyle>
          <a:p>
            <a:r>
              <a:rPr lang="en-US" sz="1800" dirty="0"/>
              <a:t>Emissions, Resilience</a:t>
            </a:r>
          </a:p>
        </p:txBody>
      </p:sp>
      <p:pic>
        <p:nvPicPr>
          <p:cNvPr id="29" name="Picture 26">
            <a:extLst>
              <a:ext uri="{FF2B5EF4-FFF2-40B4-BE49-F238E27FC236}">
                <a16:creationId xmlns:a16="http://schemas.microsoft.com/office/drawing/2014/main" id="{7B0E96B3-13D1-FD49-9B27-A007F1A000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6425" y="1652588"/>
            <a:ext cx="642937"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7">
            <a:extLst>
              <a:ext uri="{FF2B5EF4-FFF2-40B4-BE49-F238E27FC236}">
                <a16:creationId xmlns:a16="http://schemas.microsoft.com/office/drawing/2014/main" id="{F294A335-1855-0E40-B99F-85B1053D5C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06425" y="2479873"/>
            <a:ext cx="642938"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28">
            <a:extLst>
              <a:ext uri="{FF2B5EF4-FFF2-40B4-BE49-F238E27FC236}">
                <a16:creationId xmlns:a16="http://schemas.microsoft.com/office/drawing/2014/main" id="{D3E52BDB-9E81-1842-98A4-ADE00DC3A30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06425" y="3295848"/>
            <a:ext cx="642938"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9">
            <a:extLst>
              <a:ext uri="{FF2B5EF4-FFF2-40B4-BE49-F238E27FC236}">
                <a16:creationId xmlns:a16="http://schemas.microsoft.com/office/drawing/2014/main" id="{FCF659EB-5A72-D840-B0A3-CBEA3536B65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606425" y="4126777"/>
            <a:ext cx="642937"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0">
            <a:extLst>
              <a:ext uri="{FF2B5EF4-FFF2-40B4-BE49-F238E27FC236}">
                <a16:creationId xmlns:a16="http://schemas.microsoft.com/office/drawing/2014/main" id="{CFC492E4-EC3F-8544-AF82-8E2943A0BDF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06425" y="4954603"/>
            <a:ext cx="642938"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Box 31">
            <a:extLst>
              <a:ext uri="{FF2B5EF4-FFF2-40B4-BE49-F238E27FC236}">
                <a16:creationId xmlns:a16="http://schemas.microsoft.com/office/drawing/2014/main" id="{035A6921-03D4-CB49-8A75-E6B0729FEAFE}"/>
              </a:ext>
            </a:extLst>
          </p:cNvPr>
          <p:cNvSpPr txBox="1">
            <a:spLocks noChangeArrowheads="1"/>
          </p:cNvSpPr>
          <p:nvPr/>
        </p:nvSpPr>
        <p:spPr bwMode="auto">
          <a:xfrm>
            <a:off x="1519238" y="1652588"/>
            <a:ext cx="2289175" cy="58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b="1" dirty="0">
                <a:solidFill>
                  <a:srgbClr val="FF671B"/>
                </a:solidFill>
                <a:latin typeface="Open Sans" panose="020B0606030504020204" charset="0"/>
              </a:rPr>
              <a:t>Quality of Life</a:t>
            </a:r>
          </a:p>
          <a:p>
            <a:pPr eaLnBrk="1" hangingPunct="1">
              <a:lnSpc>
                <a:spcPct val="120000"/>
              </a:lnSpc>
              <a:spcBef>
                <a:spcPct val="0"/>
              </a:spcBef>
              <a:buFontTx/>
              <a:buNone/>
            </a:pPr>
            <a:r>
              <a:rPr lang="en-US" altLang="en-US" sz="1400" dirty="0">
                <a:solidFill>
                  <a:srgbClr val="FF671B"/>
                </a:solidFill>
                <a:latin typeface="Open Sans" panose="020B0606030504020204" charset="0"/>
              </a:rPr>
              <a:t>14 Credits</a:t>
            </a:r>
          </a:p>
        </p:txBody>
      </p:sp>
      <p:sp>
        <p:nvSpPr>
          <p:cNvPr id="35" name="TextBox 37">
            <a:extLst>
              <a:ext uri="{FF2B5EF4-FFF2-40B4-BE49-F238E27FC236}">
                <a16:creationId xmlns:a16="http://schemas.microsoft.com/office/drawing/2014/main" id="{7A265B5D-A7EA-AB4D-A11B-B14C7ED07269}"/>
              </a:ext>
            </a:extLst>
          </p:cNvPr>
          <p:cNvSpPr txBox="1">
            <a:spLocks noChangeArrowheads="1"/>
          </p:cNvSpPr>
          <p:nvPr/>
        </p:nvSpPr>
        <p:spPr bwMode="auto">
          <a:xfrm>
            <a:off x="1519238" y="2479080"/>
            <a:ext cx="2289175" cy="547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b="1" dirty="0">
                <a:solidFill>
                  <a:srgbClr val="786E63"/>
                </a:solidFill>
                <a:latin typeface="Open Sans" panose="020B0606030504020204" charset="0"/>
              </a:rPr>
              <a:t>Leadership</a:t>
            </a:r>
          </a:p>
          <a:p>
            <a:pPr eaLnBrk="1" hangingPunct="1">
              <a:lnSpc>
                <a:spcPct val="120000"/>
              </a:lnSpc>
              <a:spcBef>
                <a:spcPct val="0"/>
              </a:spcBef>
              <a:buFontTx/>
              <a:buNone/>
            </a:pPr>
            <a:r>
              <a:rPr lang="en-US" altLang="en-US" sz="1200" dirty="0">
                <a:solidFill>
                  <a:srgbClr val="786E63"/>
                </a:solidFill>
                <a:latin typeface="Open Sans" panose="020B0606030504020204" charset="0"/>
              </a:rPr>
              <a:t>12 Credits</a:t>
            </a:r>
          </a:p>
        </p:txBody>
      </p:sp>
      <p:sp>
        <p:nvSpPr>
          <p:cNvPr id="36" name="TextBox 38">
            <a:extLst>
              <a:ext uri="{FF2B5EF4-FFF2-40B4-BE49-F238E27FC236}">
                <a16:creationId xmlns:a16="http://schemas.microsoft.com/office/drawing/2014/main" id="{4BD471FA-B379-AC4C-9BD3-C7635E831934}"/>
              </a:ext>
            </a:extLst>
          </p:cNvPr>
          <p:cNvSpPr txBox="1">
            <a:spLocks noChangeArrowheads="1"/>
          </p:cNvSpPr>
          <p:nvPr/>
        </p:nvSpPr>
        <p:spPr bwMode="auto">
          <a:xfrm>
            <a:off x="1519238" y="3295055"/>
            <a:ext cx="2289175" cy="547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b="1" dirty="0">
                <a:solidFill>
                  <a:srgbClr val="83603F"/>
                </a:solidFill>
                <a:latin typeface="Open Sans" panose="020B0606030504020204" charset="0"/>
              </a:rPr>
              <a:t>Resource Allocation</a:t>
            </a:r>
          </a:p>
          <a:p>
            <a:pPr eaLnBrk="1" hangingPunct="1">
              <a:lnSpc>
                <a:spcPct val="120000"/>
              </a:lnSpc>
              <a:spcBef>
                <a:spcPct val="0"/>
              </a:spcBef>
              <a:buFontTx/>
              <a:buNone/>
            </a:pPr>
            <a:r>
              <a:rPr lang="en-US" altLang="en-US" sz="1200" dirty="0">
                <a:solidFill>
                  <a:srgbClr val="83603F"/>
                </a:solidFill>
                <a:latin typeface="Open Sans" panose="020B0606030504020204" charset="0"/>
              </a:rPr>
              <a:t>14 Credits</a:t>
            </a:r>
          </a:p>
        </p:txBody>
      </p:sp>
      <p:sp>
        <p:nvSpPr>
          <p:cNvPr id="37" name="TextBox 39">
            <a:extLst>
              <a:ext uri="{FF2B5EF4-FFF2-40B4-BE49-F238E27FC236}">
                <a16:creationId xmlns:a16="http://schemas.microsoft.com/office/drawing/2014/main" id="{3F778250-DD0C-D147-8FC8-10B1773ED365}"/>
              </a:ext>
            </a:extLst>
          </p:cNvPr>
          <p:cNvSpPr txBox="1">
            <a:spLocks noChangeArrowheads="1"/>
          </p:cNvSpPr>
          <p:nvPr/>
        </p:nvSpPr>
        <p:spPr bwMode="auto">
          <a:xfrm>
            <a:off x="1519238" y="4126777"/>
            <a:ext cx="2289175" cy="547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b="1" dirty="0">
                <a:solidFill>
                  <a:srgbClr val="4B9C2D"/>
                </a:solidFill>
                <a:latin typeface="Open Sans" panose="020B0606030504020204" charset="0"/>
              </a:rPr>
              <a:t>Natural World</a:t>
            </a:r>
          </a:p>
          <a:p>
            <a:pPr eaLnBrk="1" hangingPunct="1">
              <a:lnSpc>
                <a:spcPct val="120000"/>
              </a:lnSpc>
              <a:spcBef>
                <a:spcPct val="0"/>
              </a:spcBef>
              <a:buFontTx/>
              <a:buNone/>
            </a:pPr>
            <a:r>
              <a:rPr lang="en-US" altLang="en-US" sz="1200" dirty="0">
                <a:solidFill>
                  <a:srgbClr val="4B9C2D"/>
                </a:solidFill>
                <a:latin typeface="Open Sans" panose="020B0606030504020204" charset="0"/>
              </a:rPr>
              <a:t>14  Credits</a:t>
            </a:r>
          </a:p>
        </p:txBody>
      </p:sp>
      <p:sp>
        <p:nvSpPr>
          <p:cNvPr id="38" name="TextBox 40">
            <a:extLst>
              <a:ext uri="{FF2B5EF4-FFF2-40B4-BE49-F238E27FC236}">
                <a16:creationId xmlns:a16="http://schemas.microsoft.com/office/drawing/2014/main" id="{963A156E-9B97-7B4A-8444-AE4A703BCDDC}"/>
              </a:ext>
            </a:extLst>
          </p:cNvPr>
          <p:cNvSpPr txBox="1">
            <a:spLocks noChangeArrowheads="1"/>
          </p:cNvSpPr>
          <p:nvPr/>
        </p:nvSpPr>
        <p:spPr bwMode="auto">
          <a:xfrm>
            <a:off x="1519238" y="4954603"/>
            <a:ext cx="2650134" cy="547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b="1" dirty="0">
                <a:solidFill>
                  <a:srgbClr val="0093C9"/>
                </a:solidFill>
                <a:latin typeface="Open Sans" panose="020B0606030504020204" charset="0"/>
              </a:rPr>
              <a:t>Climate &amp; Resilience</a:t>
            </a:r>
          </a:p>
          <a:p>
            <a:pPr eaLnBrk="1" hangingPunct="1">
              <a:lnSpc>
                <a:spcPct val="120000"/>
              </a:lnSpc>
              <a:spcBef>
                <a:spcPct val="0"/>
              </a:spcBef>
              <a:buFontTx/>
              <a:buNone/>
            </a:pPr>
            <a:r>
              <a:rPr lang="en-US" altLang="en-US" sz="1200" dirty="0">
                <a:solidFill>
                  <a:srgbClr val="0093C9"/>
                </a:solidFill>
                <a:latin typeface="Open Sans" panose="020B0606030504020204" charset="0"/>
              </a:rPr>
              <a:t>10 Credits</a:t>
            </a:r>
          </a:p>
        </p:txBody>
      </p:sp>
      <p:sp>
        <p:nvSpPr>
          <p:cNvPr id="21" name="Footer Placeholder 7">
            <a:extLst>
              <a:ext uri="{FF2B5EF4-FFF2-40B4-BE49-F238E27FC236}">
                <a16:creationId xmlns:a16="http://schemas.microsoft.com/office/drawing/2014/main" id="{FBA998B5-4C1B-0246-92BD-B5DC095C448D}"/>
              </a:ext>
            </a:extLst>
          </p:cNvPr>
          <p:cNvSpPr txBox="1">
            <a:spLocks/>
          </p:cNvSpPr>
          <p:nvPr/>
        </p:nvSpPr>
        <p:spPr>
          <a:xfrm>
            <a:off x="3035808" y="6254391"/>
            <a:ext cx="320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 Introduction to ISI and Envision</a:t>
            </a:r>
          </a:p>
        </p:txBody>
      </p:sp>
    </p:spTree>
    <p:extLst>
      <p:ext uri="{BB962C8B-B14F-4D97-AF65-F5344CB8AC3E}">
        <p14:creationId xmlns:p14="http://schemas.microsoft.com/office/powerpoint/2010/main" val="308339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AE65FD-4EB0-204E-91AE-FF0045A83E9D}" type="slidenum">
              <a:rPr lang="en-US" smtClean="0"/>
              <a:pPr/>
              <a:t>6</a:t>
            </a:fld>
            <a:endParaRPr lang="en-US" dirty="0"/>
          </a:p>
        </p:txBody>
      </p:sp>
      <p:sp>
        <p:nvSpPr>
          <p:cNvPr id="2" name="Text Placeholder 1">
            <a:extLst>
              <a:ext uri="{FF2B5EF4-FFF2-40B4-BE49-F238E27FC236}">
                <a16:creationId xmlns:a16="http://schemas.microsoft.com/office/drawing/2014/main" id="{C1802E55-E866-224E-B8DC-FB62CA3F9781}"/>
              </a:ext>
            </a:extLst>
          </p:cNvPr>
          <p:cNvSpPr>
            <a:spLocks noGrp="1"/>
          </p:cNvSpPr>
          <p:nvPr>
            <p:ph type="body" sz="quarter" idx="14"/>
          </p:nvPr>
        </p:nvSpPr>
        <p:spPr/>
        <p:txBody>
          <a:bodyPr/>
          <a:lstStyle/>
          <a:p>
            <a:pPr marL="453862" indent="-453862">
              <a:spcAft>
                <a:spcPts val="590"/>
              </a:spcAft>
              <a:buFont typeface="+mj-lt"/>
              <a:buAutoNum type="arabicPeriod"/>
            </a:pPr>
            <a:r>
              <a:rPr lang="en-US" dirty="0">
                <a:latin typeface="Open Sans Regular"/>
                <a:cs typeface="Open Sans Regular"/>
              </a:rPr>
              <a:t>Envision Guidance Manual</a:t>
            </a:r>
          </a:p>
          <a:p>
            <a:pPr marL="453862" indent="-453862">
              <a:spcAft>
                <a:spcPts val="590"/>
              </a:spcAft>
              <a:buFont typeface="+mj-lt"/>
              <a:buAutoNum type="arabicPeriod"/>
            </a:pPr>
            <a:r>
              <a:rPr lang="en-US" dirty="0">
                <a:latin typeface="Open Sans Regular"/>
                <a:cs typeface="Open Sans Regular"/>
              </a:rPr>
              <a:t>Envision Pre-Assessment Checklist</a:t>
            </a:r>
          </a:p>
          <a:p>
            <a:pPr marL="453862" indent="-453862">
              <a:spcAft>
                <a:spcPts val="590"/>
              </a:spcAft>
              <a:buFont typeface="+mj-lt"/>
              <a:buAutoNum type="arabicPeriod"/>
            </a:pPr>
            <a:r>
              <a:rPr lang="en-US" dirty="0">
                <a:latin typeface="Open Sans Regular"/>
                <a:cs typeface="Open Sans Regular"/>
              </a:rPr>
              <a:t>Envision Online </a:t>
            </a:r>
            <a:r>
              <a:rPr lang="en-US" dirty="0" err="1">
                <a:latin typeface="Open Sans Regular"/>
                <a:cs typeface="Open Sans Regular"/>
              </a:rPr>
              <a:t>Scoresheet</a:t>
            </a:r>
            <a:endParaRPr lang="en-US" dirty="0">
              <a:latin typeface="Open Sans Regular"/>
              <a:cs typeface="Open Sans Regular"/>
            </a:endParaRPr>
          </a:p>
          <a:p>
            <a:pPr marL="453862" indent="-453862">
              <a:spcAft>
                <a:spcPts val="590"/>
              </a:spcAft>
              <a:buFont typeface="+mj-lt"/>
              <a:buAutoNum type="arabicPeriod"/>
            </a:pPr>
            <a:r>
              <a:rPr lang="en-US" dirty="0">
                <a:latin typeface="Open Sans Regular"/>
                <a:cs typeface="Open Sans Regular"/>
              </a:rPr>
              <a:t>Envision Sustainability Professional Credential</a:t>
            </a:r>
          </a:p>
          <a:p>
            <a:pPr marL="453862" indent="-453862">
              <a:spcAft>
                <a:spcPts val="590"/>
              </a:spcAft>
              <a:buFont typeface="+mj-lt"/>
              <a:buAutoNum type="arabicPeriod"/>
            </a:pPr>
            <a:r>
              <a:rPr lang="en-US" dirty="0">
                <a:latin typeface="Open Sans Regular"/>
                <a:cs typeface="Open Sans Regular"/>
              </a:rPr>
              <a:t>Envision Verification</a:t>
            </a:r>
          </a:p>
          <a:p>
            <a:pPr marL="453862" indent="-453862">
              <a:spcAft>
                <a:spcPts val="590"/>
              </a:spcAft>
              <a:buFont typeface="+mj-lt"/>
              <a:buAutoNum type="arabicPeriod"/>
            </a:pPr>
            <a:r>
              <a:rPr lang="en-US" dirty="0">
                <a:latin typeface="Open Sans Regular"/>
                <a:cs typeface="Open Sans Regular"/>
              </a:rPr>
              <a:t>Envision Awards</a:t>
            </a:r>
          </a:p>
          <a:p>
            <a:pPr marL="58737" indent="0">
              <a:spcAft>
                <a:spcPts val="590"/>
              </a:spcAft>
              <a:buNone/>
            </a:pPr>
            <a:endParaRPr lang="en-US" dirty="0">
              <a:latin typeface="Arial" pitchFamily="34" charset="0"/>
              <a:cs typeface="Arial" pitchFamily="34" charset="0"/>
            </a:endParaRPr>
          </a:p>
        </p:txBody>
      </p:sp>
      <p:sp>
        <p:nvSpPr>
          <p:cNvPr id="6" name="Title 5"/>
          <p:cNvSpPr>
            <a:spLocks noGrp="1"/>
          </p:cNvSpPr>
          <p:nvPr>
            <p:ph type="title"/>
          </p:nvPr>
        </p:nvSpPr>
        <p:spPr>
          <a:prstGeom prst="rect">
            <a:avLst/>
          </a:prstGeom>
        </p:spPr>
        <p:txBody>
          <a:bodyPr>
            <a:normAutofit/>
          </a:bodyPr>
          <a:lstStyle/>
          <a:p>
            <a:r>
              <a:rPr lang="en-US" dirty="0"/>
              <a:t>The Envision Framework</a:t>
            </a:r>
          </a:p>
        </p:txBody>
      </p:sp>
      <p:sp>
        <p:nvSpPr>
          <p:cNvPr id="8" name="Footer Placeholder 7">
            <a:extLst>
              <a:ext uri="{FF2B5EF4-FFF2-40B4-BE49-F238E27FC236}">
                <a16:creationId xmlns:a16="http://schemas.microsoft.com/office/drawing/2014/main" id="{04694F14-4A6D-EC4F-9EC8-79E1A638FA6C}"/>
              </a:ext>
            </a:extLst>
          </p:cNvPr>
          <p:cNvSpPr txBox="1">
            <a:spLocks/>
          </p:cNvSpPr>
          <p:nvPr/>
        </p:nvSpPr>
        <p:spPr>
          <a:xfrm>
            <a:off x="3035808" y="6254391"/>
            <a:ext cx="320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 Introduction to ISI and Envision</a:t>
            </a:r>
          </a:p>
        </p:txBody>
      </p:sp>
    </p:spTree>
    <p:extLst>
      <p:ext uri="{BB962C8B-B14F-4D97-AF65-F5344CB8AC3E}">
        <p14:creationId xmlns:p14="http://schemas.microsoft.com/office/powerpoint/2010/main" val="18120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983A1C6D-0B1A-0B4D-ADED-E961BBE0FFF2}"/>
              </a:ext>
            </a:extLst>
          </p:cNvPr>
          <p:cNvSpPr txBox="1">
            <a:spLocks/>
          </p:cNvSpPr>
          <p:nvPr/>
        </p:nvSpPr>
        <p:spPr>
          <a:xfrm>
            <a:off x="5056903" y="3262984"/>
            <a:ext cx="3698556" cy="2635986"/>
          </a:xfrm>
          <a:prstGeom prst="rect">
            <a:avLst/>
          </a:prstGeom>
        </p:spPr>
        <p:txBody>
          <a:bodyPr vert="horz" lIns="91440" tIns="45720" rIns="91440" bIns="45720" rtlCol="0">
            <a:normAutofit/>
          </a:bodyPr>
          <a:lstStyle>
            <a:lvl1pPr marL="168275" indent="-109538" algn="l" defTabSz="914400" rtl="0" eaLnBrk="1" latinLnBrk="0" hangingPunct="1">
              <a:lnSpc>
                <a:spcPct val="140000"/>
              </a:lnSpc>
              <a:spcBef>
                <a:spcPts val="0"/>
              </a:spcBef>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14350" indent="-117475" algn="l" defTabSz="914400" rtl="0" eaLnBrk="1" latinLnBrk="0" hangingPunct="1">
              <a:lnSpc>
                <a:spcPct val="140000"/>
              </a:lnSpc>
              <a:spcBef>
                <a:spcPts val="0"/>
              </a:spcBef>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58838" indent="-117475" algn="l" defTabSz="914400" rtl="0" eaLnBrk="1" latinLnBrk="0" hangingPunct="1">
              <a:lnSpc>
                <a:spcPct val="140000"/>
              </a:lnSpc>
              <a:spcBef>
                <a:spcPts val="0"/>
              </a:spcBef>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196975" indent="-111125" algn="l" defTabSz="914400" rtl="0" eaLnBrk="1" latinLnBrk="0" hangingPunct="1">
              <a:lnSpc>
                <a:spcPct val="140000"/>
              </a:lnSpc>
              <a:spcBef>
                <a:spcPts val="0"/>
              </a:spcBef>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541463" indent="-109538" algn="l" defTabSz="914400" rtl="0" eaLnBrk="1" latinLnBrk="0" hangingPunct="1">
              <a:lnSpc>
                <a:spcPct val="140000"/>
              </a:lnSpc>
              <a:spcBef>
                <a:spcPts val="0"/>
              </a:spcBef>
              <a:buFont typeface="Arial" panose="020B0604020202020204" pitchFamily="34" charset="0"/>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spcBef>
                <a:spcPts val="600"/>
              </a:spcBef>
              <a:spcAft>
                <a:spcPts val="600"/>
              </a:spcAft>
              <a:buNone/>
            </a:pPr>
            <a:r>
              <a:rPr lang="en-US" b="1" dirty="0"/>
              <a:t>Nutrient Management Facility</a:t>
            </a:r>
          </a:p>
          <a:p>
            <a:pPr marL="58737" indent="0">
              <a:buFont typeface="Arial" panose="020B0604020202020204" pitchFamily="34" charset="0"/>
              <a:buNone/>
            </a:pPr>
            <a:r>
              <a:rPr lang="en-US" dirty="0"/>
              <a:t>Treatment plant</a:t>
            </a:r>
          </a:p>
          <a:p>
            <a:pPr marL="58737" indent="0">
              <a:buNone/>
            </a:pPr>
            <a:r>
              <a:rPr lang="en-US" dirty="0"/>
              <a:t>Virginia, USA</a:t>
            </a:r>
          </a:p>
          <a:p>
            <a:pPr marL="58737" indent="0">
              <a:buNone/>
            </a:pPr>
            <a:r>
              <a:rPr lang="en-US" dirty="0"/>
              <a:t>Envision Platinum, 2016</a:t>
            </a:r>
          </a:p>
        </p:txBody>
      </p:sp>
      <p:sp>
        <p:nvSpPr>
          <p:cNvPr id="5" name="Slide Number Placeholder 4"/>
          <p:cNvSpPr>
            <a:spLocks noGrp="1"/>
          </p:cNvSpPr>
          <p:nvPr>
            <p:ph type="sldNum" sz="quarter" idx="10"/>
          </p:nvPr>
        </p:nvSpPr>
        <p:spPr/>
        <p:txBody>
          <a:bodyPr/>
          <a:lstStyle/>
          <a:p>
            <a:fld id="{B8AE65FD-4EB0-204E-91AE-FF0045A83E9D}" type="slidenum">
              <a:rPr lang="en-US" smtClean="0"/>
              <a:pPr/>
              <a:t>7</a:t>
            </a:fld>
            <a:endParaRPr lang="en-US" dirty="0"/>
          </a:p>
        </p:txBody>
      </p:sp>
      <p:pic>
        <p:nvPicPr>
          <p:cNvPr id="16" name="Picture Placeholder 15">
            <a:extLst>
              <a:ext uri="{FF2B5EF4-FFF2-40B4-BE49-F238E27FC236}">
                <a16:creationId xmlns:a16="http://schemas.microsoft.com/office/drawing/2014/main" id="{A20B8FCB-0A7D-B74C-A209-B5AE82A46E0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110565" y="-75304"/>
            <a:ext cx="4660340" cy="3017520"/>
          </a:xfrm>
          <a:prstGeom prst="rect">
            <a:avLst/>
          </a:prstGeom>
          <a:ln>
            <a:noFill/>
          </a:ln>
          <a:effectLst/>
        </p:spPr>
      </p:pic>
      <p:sp>
        <p:nvSpPr>
          <p:cNvPr id="10" name="Text Placeholder 9">
            <a:extLst>
              <a:ext uri="{FF2B5EF4-FFF2-40B4-BE49-F238E27FC236}">
                <a16:creationId xmlns:a16="http://schemas.microsoft.com/office/drawing/2014/main" id="{8731CF50-47C7-A640-A338-0E6FB2AE6093}"/>
              </a:ext>
            </a:extLst>
          </p:cNvPr>
          <p:cNvSpPr>
            <a:spLocks noGrp="1"/>
          </p:cNvSpPr>
          <p:nvPr>
            <p:ph type="body" sz="quarter" idx="4294967295"/>
          </p:nvPr>
        </p:nvSpPr>
        <p:spPr>
          <a:xfrm>
            <a:off x="4949744" y="306230"/>
            <a:ext cx="3698556" cy="2635986"/>
          </a:xfrm>
        </p:spPr>
        <p:txBody>
          <a:bodyPr>
            <a:normAutofit/>
          </a:bodyPr>
          <a:lstStyle/>
          <a:p>
            <a:pPr marL="58737" indent="0">
              <a:buNone/>
            </a:pPr>
            <a:r>
              <a:rPr lang="en-US" b="1" dirty="0" err="1"/>
              <a:t>Kunia</a:t>
            </a:r>
            <a:r>
              <a:rPr lang="en-US" b="1" dirty="0"/>
              <a:t> County Farms</a:t>
            </a:r>
          </a:p>
          <a:p>
            <a:pPr marL="58737" indent="0">
              <a:spcBef>
                <a:spcPts val="0"/>
              </a:spcBef>
              <a:spcAft>
                <a:spcPts val="0"/>
              </a:spcAft>
              <a:buNone/>
            </a:pPr>
            <a:r>
              <a:rPr lang="en-US" dirty="0"/>
              <a:t>Aquaponics Farm</a:t>
            </a:r>
          </a:p>
          <a:p>
            <a:pPr marL="58737" indent="0">
              <a:spcBef>
                <a:spcPts val="0"/>
              </a:spcBef>
              <a:spcAft>
                <a:spcPts val="0"/>
              </a:spcAft>
              <a:buNone/>
            </a:pPr>
            <a:r>
              <a:rPr lang="en-US" dirty="0"/>
              <a:t>Hawaii, USA</a:t>
            </a:r>
          </a:p>
          <a:p>
            <a:pPr marL="58737" indent="0">
              <a:spcBef>
                <a:spcPts val="0"/>
              </a:spcBef>
              <a:spcAft>
                <a:spcPts val="0"/>
              </a:spcAft>
              <a:buNone/>
            </a:pPr>
            <a:r>
              <a:rPr lang="en-US" dirty="0"/>
              <a:t>Envision Gold, 2016</a:t>
            </a:r>
          </a:p>
        </p:txBody>
      </p:sp>
      <p:pic>
        <p:nvPicPr>
          <p:cNvPr id="12" name="Picture Placeholder 18">
            <a:extLst>
              <a:ext uri="{FF2B5EF4-FFF2-40B4-BE49-F238E27FC236}">
                <a16:creationId xmlns:a16="http://schemas.microsoft.com/office/drawing/2014/main" id="{FE0A2604-F31E-3E41-80E5-91CB54DF2D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038737"/>
            <a:ext cx="4549775" cy="2960145"/>
          </a:xfrm>
          <a:prstGeom prst="rect">
            <a:avLst/>
          </a:prstGeom>
          <a:ln>
            <a:noFill/>
          </a:ln>
          <a:effectLst/>
        </p:spPr>
      </p:pic>
      <p:sp>
        <p:nvSpPr>
          <p:cNvPr id="14" name="Footer Placeholder 7">
            <a:extLst>
              <a:ext uri="{FF2B5EF4-FFF2-40B4-BE49-F238E27FC236}">
                <a16:creationId xmlns:a16="http://schemas.microsoft.com/office/drawing/2014/main" id="{D802DBEE-A0B1-114D-9AEF-8623BC9DBA18}"/>
              </a:ext>
            </a:extLst>
          </p:cNvPr>
          <p:cNvSpPr txBox="1">
            <a:spLocks/>
          </p:cNvSpPr>
          <p:nvPr/>
        </p:nvSpPr>
        <p:spPr>
          <a:xfrm>
            <a:off x="3035808" y="6254391"/>
            <a:ext cx="320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 Introduction to ISI and Envision</a:t>
            </a:r>
          </a:p>
        </p:txBody>
      </p:sp>
    </p:spTree>
    <p:extLst>
      <p:ext uri="{BB962C8B-B14F-4D97-AF65-F5344CB8AC3E}">
        <p14:creationId xmlns:p14="http://schemas.microsoft.com/office/powerpoint/2010/main" val="25798646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68BE66F-9BBB-DB47-BEF9-66D3743D752E}"/>
              </a:ext>
            </a:extLst>
          </p:cNvPr>
          <p:cNvPicPr>
            <a:picLocks noGrp="1" noChangeAspect="1"/>
          </p:cNvPicPr>
          <p:nvPr>
            <p:ph type="pic" sz="quarter" idx="11"/>
          </p:nvPr>
        </p:nvPicPr>
        <p:blipFill>
          <a:blip r:embed="rId3"/>
          <a:stretch>
            <a:fillRect/>
          </a:stretch>
        </p:blipFill>
        <p:spPr>
          <a:xfrm>
            <a:off x="4549775" y="0"/>
            <a:ext cx="4594225" cy="3108758"/>
          </a:xfrm>
        </p:spPr>
      </p:pic>
      <p:sp>
        <p:nvSpPr>
          <p:cNvPr id="3" name="Slide Number Placeholder 2">
            <a:extLst>
              <a:ext uri="{FF2B5EF4-FFF2-40B4-BE49-F238E27FC236}">
                <a16:creationId xmlns:a16="http://schemas.microsoft.com/office/drawing/2014/main" id="{2D0D2771-8BE5-6442-A2AE-C20FE8851BC6}"/>
              </a:ext>
            </a:extLst>
          </p:cNvPr>
          <p:cNvSpPr>
            <a:spLocks noGrp="1"/>
          </p:cNvSpPr>
          <p:nvPr>
            <p:ph type="sldNum" sz="quarter" idx="15"/>
          </p:nvPr>
        </p:nvSpPr>
        <p:spPr/>
        <p:txBody>
          <a:bodyPr/>
          <a:lstStyle/>
          <a:p>
            <a:fld id="{B8AE65FD-4EB0-204E-91AE-FF0045A83E9D}" type="slidenum">
              <a:rPr lang="en-US" smtClean="0"/>
              <a:pPr/>
              <a:t>8</a:t>
            </a:fld>
            <a:endParaRPr lang="en-US" dirty="0"/>
          </a:p>
        </p:txBody>
      </p:sp>
      <p:sp>
        <p:nvSpPr>
          <p:cNvPr id="5" name="Text Placeholder 4">
            <a:extLst>
              <a:ext uri="{FF2B5EF4-FFF2-40B4-BE49-F238E27FC236}">
                <a16:creationId xmlns:a16="http://schemas.microsoft.com/office/drawing/2014/main" id="{DE62CB96-3C8C-164A-B622-229895DDBAFB}"/>
              </a:ext>
            </a:extLst>
          </p:cNvPr>
          <p:cNvSpPr>
            <a:spLocks noGrp="1"/>
          </p:cNvSpPr>
          <p:nvPr>
            <p:ph type="body" sz="quarter" idx="17"/>
          </p:nvPr>
        </p:nvSpPr>
        <p:spPr/>
        <p:txBody>
          <a:bodyPr/>
          <a:lstStyle/>
          <a:p>
            <a:pPr marL="58737" indent="0">
              <a:buNone/>
            </a:pPr>
            <a:r>
              <a:rPr lang="en-US" b="1" dirty="0"/>
              <a:t>Green Build Project</a:t>
            </a:r>
          </a:p>
          <a:p>
            <a:pPr marL="58737" indent="0">
              <a:spcBef>
                <a:spcPts val="0"/>
              </a:spcBef>
              <a:spcAft>
                <a:spcPts val="0"/>
              </a:spcAft>
              <a:buNone/>
            </a:pPr>
            <a:r>
              <a:rPr lang="en-US" dirty="0"/>
              <a:t>San Diego International Airport</a:t>
            </a:r>
          </a:p>
          <a:p>
            <a:pPr marL="58737" indent="0">
              <a:spcBef>
                <a:spcPts val="0"/>
              </a:spcBef>
              <a:spcAft>
                <a:spcPts val="0"/>
              </a:spcAft>
              <a:buNone/>
            </a:pPr>
            <a:r>
              <a:rPr lang="en-US" dirty="0"/>
              <a:t>California, USA</a:t>
            </a:r>
          </a:p>
          <a:p>
            <a:pPr marL="58737" indent="0">
              <a:spcBef>
                <a:spcPts val="0"/>
              </a:spcBef>
              <a:spcAft>
                <a:spcPts val="0"/>
              </a:spcAft>
              <a:buNone/>
            </a:pPr>
            <a:r>
              <a:rPr lang="en-US" dirty="0"/>
              <a:t>Envision Platinum, 2016</a:t>
            </a:r>
          </a:p>
          <a:p>
            <a:pPr marL="58737" indent="0">
              <a:spcBef>
                <a:spcPts val="0"/>
              </a:spcBef>
              <a:spcAft>
                <a:spcPts val="0"/>
              </a:spcAft>
              <a:buNone/>
            </a:pPr>
            <a:endParaRPr lang="en-US" dirty="0"/>
          </a:p>
          <a:p>
            <a:pPr marL="58737" indent="0">
              <a:buNone/>
            </a:pPr>
            <a:endParaRPr lang="en-US" dirty="0"/>
          </a:p>
        </p:txBody>
      </p:sp>
      <p:sp>
        <p:nvSpPr>
          <p:cNvPr id="6" name="Footer Placeholder 7">
            <a:extLst>
              <a:ext uri="{FF2B5EF4-FFF2-40B4-BE49-F238E27FC236}">
                <a16:creationId xmlns:a16="http://schemas.microsoft.com/office/drawing/2014/main" id="{FF52234E-7AA4-2947-8223-7128B6F0585D}"/>
              </a:ext>
            </a:extLst>
          </p:cNvPr>
          <p:cNvSpPr txBox="1">
            <a:spLocks/>
          </p:cNvSpPr>
          <p:nvPr/>
        </p:nvSpPr>
        <p:spPr>
          <a:xfrm>
            <a:off x="3035808" y="6254391"/>
            <a:ext cx="3200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1: Introduction to ISI and Envision</a:t>
            </a:r>
          </a:p>
        </p:txBody>
      </p:sp>
    </p:spTree>
    <p:extLst>
      <p:ext uri="{BB962C8B-B14F-4D97-AF65-F5344CB8AC3E}">
        <p14:creationId xmlns:p14="http://schemas.microsoft.com/office/powerpoint/2010/main" val="15546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Sustainability</a:t>
            </a:r>
          </a:p>
        </p:txBody>
      </p:sp>
      <p:sp>
        <p:nvSpPr>
          <p:cNvPr id="2" name="Slide Number Placeholder 1"/>
          <p:cNvSpPr>
            <a:spLocks noGrp="1"/>
          </p:cNvSpPr>
          <p:nvPr>
            <p:ph type="sldNum" sz="quarter" idx="11"/>
          </p:nvPr>
        </p:nvSpPr>
        <p:spPr/>
        <p:txBody>
          <a:bodyPr/>
          <a:lstStyle/>
          <a:p>
            <a:pPr>
              <a:defRPr/>
            </a:pPr>
            <a:fld id="{C1879F32-8B43-4412-905B-BF73F036105F}" type="slidenum">
              <a:rPr lang="en-US" smtClean="0">
                <a:solidFill>
                  <a:schemeClr val="bg1"/>
                </a:solidFill>
              </a:rPr>
              <a:pPr>
                <a:defRPr/>
              </a:pPr>
              <a:t>9</a:t>
            </a:fld>
            <a:endParaRPr lang="en-US" dirty="0">
              <a:solidFill>
                <a:schemeClr val="bg1"/>
              </a:solidFill>
            </a:endParaRPr>
          </a:p>
        </p:txBody>
      </p:sp>
      <p:pic>
        <p:nvPicPr>
          <p:cNvPr id="9"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446836" y="1072335"/>
            <a:ext cx="6431753" cy="4514076"/>
          </a:xfrm>
          <a:prstGeom prst="rect">
            <a:avLst/>
          </a:prstGeom>
          <a:noFill/>
          <a:ln w="9525">
            <a:noFill/>
            <a:miter lim="800000"/>
            <a:headEnd/>
            <a:tailEnd/>
          </a:ln>
        </p:spPr>
      </p:pic>
      <p:sp>
        <p:nvSpPr>
          <p:cNvPr id="7" name="Footer Placeholder 7">
            <a:extLst>
              <a:ext uri="{FF2B5EF4-FFF2-40B4-BE49-F238E27FC236}">
                <a16:creationId xmlns:a16="http://schemas.microsoft.com/office/drawing/2014/main" id="{5A95B86A-FD09-4248-B111-51D01F842632}"/>
              </a:ext>
            </a:extLst>
          </p:cNvPr>
          <p:cNvSpPr txBox="1">
            <a:spLocks/>
          </p:cNvSpPr>
          <p:nvPr/>
        </p:nvSpPr>
        <p:spPr>
          <a:xfrm>
            <a:off x="2710434" y="6250895"/>
            <a:ext cx="37231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Section 2: Sustainability and the Role of Envision</a:t>
            </a:r>
          </a:p>
        </p:txBody>
      </p:sp>
    </p:spTree>
    <p:extLst>
      <p:ext uri="{BB962C8B-B14F-4D97-AF65-F5344CB8AC3E}">
        <p14:creationId xmlns:p14="http://schemas.microsoft.com/office/powerpoint/2010/main" val="787322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6526</TotalTime>
  <Words>4205</Words>
  <Application>Microsoft Macintosh PowerPoint</Application>
  <PresentationFormat>On-screen Show (4:3)</PresentationFormat>
  <Paragraphs>396</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Narrow</vt:lpstr>
      <vt:lpstr>Calibri</vt:lpstr>
      <vt:lpstr>Open Sans</vt:lpstr>
      <vt:lpstr>Open Sans Regular</vt:lpstr>
      <vt:lpstr>Office Theme</vt:lpstr>
      <vt:lpstr>Custom Design</vt:lpstr>
      <vt:lpstr>Sustainability and the Role of Envision</vt:lpstr>
      <vt:lpstr>Envision is a Joint Collaboration</vt:lpstr>
      <vt:lpstr>PowerPoint Presentation</vt:lpstr>
      <vt:lpstr>Types of Infrastructure Envision Rates</vt:lpstr>
      <vt:lpstr>64 Credits in 5 Categories </vt:lpstr>
      <vt:lpstr>The Envision Framework</vt:lpstr>
      <vt:lpstr>PowerPoint Presentation</vt:lpstr>
      <vt:lpstr>PowerPoint Presentation</vt:lpstr>
      <vt:lpstr>Sustainability</vt:lpstr>
      <vt:lpstr>PowerPoint Presentation</vt:lpstr>
      <vt:lpstr>PowerPoint Presentation</vt:lpstr>
      <vt:lpstr>Development vs. Resources</vt:lpstr>
      <vt:lpstr>Development vs. Resources</vt:lpstr>
      <vt:lpstr>PowerPoint Presentation</vt:lpstr>
      <vt:lpstr>PowerPoint Presentation</vt:lpstr>
      <vt:lpstr>Infrastructure’s Role: Long-term</vt:lpstr>
      <vt:lpstr>Strategies For Changing the Industry</vt:lpstr>
      <vt:lpstr>PowerPoint Presentation</vt:lpstr>
      <vt:lpstr>Mitigation Hierarchy</vt:lpstr>
      <vt:lpstr>Expanding Opportunities for Performance Improvement </vt:lpstr>
      <vt:lpstr>Making the Most of Opportunities</vt:lpstr>
      <vt:lpstr>PowerPoint Presentation</vt:lpstr>
      <vt:lpstr>Advancing Sustainability Knowledge and Education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Young Ahn</dc:creator>
  <cp:lastModifiedBy>Anthony Kane</cp:lastModifiedBy>
  <cp:revision>284</cp:revision>
  <dcterms:created xsi:type="dcterms:W3CDTF">2018-04-12T18:45:25Z</dcterms:created>
  <dcterms:modified xsi:type="dcterms:W3CDTF">2019-12-12T01:14:55Z</dcterms:modified>
</cp:coreProperties>
</file>